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753600" cy="7315200"/>
  <p:notesSz cx="6858000" cy="9144000"/>
  <p:embeddedFontLst>
    <p:embeddedFont>
      <p:font typeface="Faustina Semi-Bold" panose="020B0604020202020204" charset="0"/>
      <p:regular r:id="rId46"/>
    </p:embeddedFont>
    <p:embeddedFont>
      <p:font typeface="Libre Baskerville" panose="02000000000000000000" pitchFamily="2" charset="0"/>
      <p:regular r:id="rId47"/>
    </p:embeddedFont>
    <p:embeddedFont>
      <p:font typeface="Libre Baskerville Bold" panose="02000000000000000000" charset="0"/>
      <p:regular r:id="rId48"/>
    </p:embeddedFont>
    <p:embeddedFont>
      <p:font typeface="Libre Baskerville Italics" panose="020B0604020202020204" charset="0"/>
      <p:regular r:id="rId49"/>
    </p:embeddedFont>
    <p:embeddedFont>
      <p:font typeface="Paytone One"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62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692784" y="7070121"/>
            <a:ext cx="3254943" cy="40640"/>
          </a:xfrm>
          <a:prstGeom prst="rect">
            <a:avLst/>
          </a:prstGeom>
          <a:solidFill>
            <a:srgbClr val="1D1B1E"/>
          </a:solidFill>
        </p:spPr>
      </p:sp>
      <p:sp>
        <p:nvSpPr>
          <p:cNvPr id="3" name="Freeform 3"/>
          <p:cNvSpPr/>
          <p:nvPr/>
        </p:nvSpPr>
        <p:spPr>
          <a:xfrm>
            <a:off x="237877" y="150526"/>
            <a:ext cx="1393620" cy="1141413"/>
          </a:xfrm>
          <a:custGeom>
            <a:avLst/>
            <a:gdLst/>
            <a:ahLst/>
            <a:cxnLst/>
            <a:rect l="l" t="t" r="r" b="b"/>
            <a:pathLst>
              <a:path w="1393620" h="1141413">
                <a:moveTo>
                  <a:pt x="0" y="0"/>
                </a:moveTo>
                <a:lnTo>
                  <a:pt x="1393620" y="0"/>
                </a:lnTo>
                <a:lnTo>
                  <a:pt x="1393620" y="1141413"/>
                </a:lnTo>
                <a:lnTo>
                  <a:pt x="0" y="1141413"/>
                </a:lnTo>
                <a:lnTo>
                  <a:pt x="0" y="0"/>
                </a:lnTo>
                <a:close/>
              </a:path>
            </a:pathLst>
          </a:custGeom>
          <a:blipFill>
            <a:blip r:embed="rId2"/>
            <a:stretch>
              <a:fillRect/>
            </a:stretch>
          </a:blipFill>
        </p:spPr>
      </p:sp>
      <p:sp>
        <p:nvSpPr>
          <p:cNvPr id="4" name="Freeform 4"/>
          <p:cNvSpPr/>
          <p:nvPr/>
        </p:nvSpPr>
        <p:spPr>
          <a:xfrm>
            <a:off x="8019035" y="-38472"/>
            <a:ext cx="1421488" cy="1820576"/>
          </a:xfrm>
          <a:custGeom>
            <a:avLst/>
            <a:gdLst/>
            <a:ahLst/>
            <a:cxnLst/>
            <a:rect l="l" t="t" r="r" b="b"/>
            <a:pathLst>
              <a:path w="1421488" h="1820576">
                <a:moveTo>
                  <a:pt x="0" y="0"/>
                </a:moveTo>
                <a:lnTo>
                  <a:pt x="1421488" y="0"/>
                </a:lnTo>
                <a:lnTo>
                  <a:pt x="1421488" y="1820576"/>
                </a:lnTo>
                <a:lnTo>
                  <a:pt x="0" y="1820576"/>
                </a:lnTo>
                <a:lnTo>
                  <a:pt x="0" y="0"/>
                </a:lnTo>
                <a:close/>
              </a:path>
            </a:pathLst>
          </a:custGeom>
          <a:blipFill>
            <a:blip r:embed="rId3"/>
            <a:stretch>
              <a:fillRect l="-30215" t="-162016" r="-416282" b="-164684"/>
            </a:stretch>
          </a:blipFill>
        </p:spPr>
      </p:sp>
      <p:sp>
        <p:nvSpPr>
          <p:cNvPr id="5" name="TextBox 5"/>
          <p:cNvSpPr txBox="1"/>
          <p:nvPr/>
        </p:nvSpPr>
        <p:spPr>
          <a:xfrm>
            <a:off x="731520" y="4572656"/>
            <a:ext cx="7795092" cy="2092325"/>
          </a:xfrm>
          <a:prstGeom prst="rect">
            <a:avLst/>
          </a:prstGeom>
        </p:spPr>
        <p:txBody>
          <a:bodyPr lIns="0" tIns="0" rIns="0" bIns="0" rtlCol="0" anchor="t">
            <a:spAutoFit/>
          </a:bodyPr>
          <a:lstStyle/>
          <a:p>
            <a:pPr algn="just">
              <a:lnSpc>
                <a:spcPts val="2799"/>
              </a:lnSpc>
            </a:pPr>
            <a:r>
              <a:rPr lang="en-US" sz="1999">
                <a:solidFill>
                  <a:srgbClr val="1D1B1E"/>
                </a:solidFill>
                <a:latin typeface="Libre Baskerville Bold"/>
              </a:rPr>
              <a:t>Nhóm Đề Tài 16:</a:t>
            </a:r>
          </a:p>
          <a:p>
            <a:pPr algn="just">
              <a:lnSpc>
                <a:spcPts val="2799"/>
              </a:lnSpc>
            </a:pPr>
            <a:endParaRPr lang="en-US" sz="1999">
              <a:solidFill>
                <a:srgbClr val="1D1B1E"/>
              </a:solidFill>
              <a:latin typeface="Libre Baskerville Bold"/>
            </a:endParaRPr>
          </a:p>
          <a:p>
            <a:pPr marL="431797" lvl="1" indent="-215899" algn="just">
              <a:lnSpc>
                <a:spcPts val="2799"/>
              </a:lnSpc>
              <a:buAutoNum type="arabicPeriod"/>
            </a:pPr>
            <a:r>
              <a:rPr lang="en-US" sz="1999">
                <a:solidFill>
                  <a:srgbClr val="1D1B1E"/>
                </a:solidFill>
                <a:latin typeface="Libre Baskerville Bold"/>
              </a:rPr>
              <a:t>Nguyễn Thắng Lợi, MSSV: 22162023 (nhóm trưởng)</a:t>
            </a:r>
          </a:p>
          <a:p>
            <a:pPr marL="431797" lvl="1" indent="-215899" algn="just">
              <a:lnSpc>
                <a:spcPts val="2799"/>
              </a:lnSpc>
              <a:buAutoNum type="arabicPeriod"/>
            </a:pPr>
            <a:r>
              <a:rPr lang="en-US" sz="1999">
                <a:solidFill>
                  <a:srgbClr val="1D1B1E"/>
                </a:solidFill>
                <a:latin typeface="Libre Baskerville Bold"/>
              </a:rPr>
              <a:t>Lê Anh Khoa, MSSV: 22162016</a:t>
            </a:r>
          </a:p>
          <a:p>
            <a:pPr marL="431797" lvl="1" indent="-215899" algn="just">
              <a:lnSpc>
                <a:spcPts val="2799"/>
              </a:lnSpc>
              <a:buAutoNum type="arabicPeriod"/>
            </a:pPr>
            <a:r>
              <a:rPr lang="en-US" sz="1999">
                <a:solidFill>
                  <a:srgbClr val="1D1B1E"/>
                </a:solidFill>
                <a:latin typeface="Libre Baskerville Bold"/>
              </a:rPr>
              <a:t>Nguyễn Trí Dũng, MSSV: 22162009</a:t>
            </a:r>
          </a:p>
          <a:p>
            <a:pPr marL="431797" lvl="1" indent="-215899" algn="just">
              <a:lnSpc>
                <a:spcPts val="2799"/>
              </a:lnSpc>
              <a:buAutoNum type="arabicPeriod"/>
            </a:pPr>
            <a:r>
              <a:rPr lang="en-US" sz="1999">
                <a:solidFill>
                  <a:srgbClr val="1D1B1E"/>
                </a:solidFill>
                <a:latin typeface="Libre Baskerville Bold"/>
              </a:rPr>
              <a:t>Nguyễn Văn Trường, MSSV: 22162052</a:t>
            </a:r>
          </a:p>
        </p:txBody>
      </p:sp>
      <p:sp>
        <p:nvSpPr>
          <p:cNvPr id="6" name="TextBox 6"/>
          <p:cNvSpPr txBox="1"/>
          <p:nvPr/>
        </p:nvSpPr>
        <p:spPr>
          <a:xfrm>
            <a:off x="2286284" y="1715429"/>
            <a:ext cx="5181031" cy="669925"/>
          </a:xfrm>
          <a:prstGeom prst="rect">
            <a:avLst/>
          </a:prstGeom>
        </p:spPr>
        <p:txBody>
          <a:bodyPr lIns="0" tIns="0" rIns="0" bIns="0" rtlCol="0" anchor="t">
            <a:spAutoFit/>
          </a:bodyPr>
          <a:lstStyle/>
          <a:p>
            <a:pPr algn="l">
              <a:lnSpc>
                <a:spcPts val="5599"/>
              </a:lnSpc>
            </a:pPr>
            <a:r>
              <a:rPr lang="en-US" sz="3999" spc="399">
                <a:solidFill>
                  <a:srgbClr val="1D1B1E"/>
                </a:solidFill>
                <a:latin typeface="Paytone One"/>
              </a:rPr>
              <a:t>BÁO CÁO CUỐI KÌ</a:t>
            </a:r>
          </a:p>
        </p:txBody>
      </p:sp>
      <p:sp>
        <p:nvSpPr>
          <p:cNvPr id="7" name="TextBox 7"/>
          <p:cNvSpPr txBox="1"/>
          <p:nvPr/>
        </p:nvSpPr>
        <p:spPr>
          <a:xfrm>
            <a:off x="1108942" y="2959122"/>
            <a:ext cx="7297757" cy="457200"/>
          </a:xfrm>
          <a:prstGeom prst="rect">
            <a:avLst/>
          </a:prstGeom>
        </p:spPr>
        <p:txBody>
          <a:bodyPr lIns="0" tIns="0" rIns="0" bIns="0" rtlCol="0" anchor="t">
            <a:spAutoFit/>
          </a:bodyPr>
          <a:lstStyle/>
          <a:p>
            <a:pPr algn="ctr">
              <a:lnSpc>
                <a:spcPts val="3600"/>
              </a:lnSpc>
            </a:pPr>
            <a:r>
              <a:rPr lang="en-US" sz="3000">
                <a:solidFill>
                  <a:srgbClr val="6C5336"/>
                </a:solidFill>
                <a:latin typeface="Libre Baskerville Bold"/>
              </a:rPr>
              <a:t>WIRELESS NETWORK SECURITY</a:t>
            </a:r>
          </a:p>
        </p:txBody>
      </p:sp>
      <p:sp>
        <p:nvSpPr>
          <p:cNvPr id="8" name="TextBox 8"/>
          <p:cNvSpPr txBox="1"/>
          <p:nvPr/>
        </p:nvSpPr>
        <p:spPr>
          <a:xfrm>
            <a:off x="788986" y="3644922"/>
            <a:ext cx="8233094" cy="956309"/>
          </a:xfrm>
          <a:prstGeom prst="rect">
            <a:avLst/>
          </a:prstGeom>
        </p:spPr>
        <p:txBody>
          <a:bodyPr lIns="0" tIns="0" rIns="0" bIns="0" rtlCol="0" anchor="t">
            <a:spAutoFit/>
          </a:bodyPr>
          <a:lstStyle/>
          <a:p>
            <a:pPr>
              <a:lnSpc>
                <a:spcPts val="3600"/>
              </a:lnSpc>
            </a:pPr>
            <a:r>
              <a:rPr lang="en-US" sz="3000">
                <a:solidFill>
                  <a:srgbClr val="6C5336"/>
                </a:solidFill>
                <a:latin typeface="Libre Baskerville Bold"/>
              </a:rPr>
              <a:t>PMKID ATTACK ON WPA/WPA2 WIFI</a:t>
            </a:r>
          </a:p>
          <a:p>
            <a:pPr algn="l">
              <a:lnSpc>
                <a:spcPts val="4290"/>
              </a:lnSpc>
            </a:pPr>
            <a:endParaRPr lang="en-US" sz="3000">
              <a:solidFill>
                <a:srgbClr val="6C5336"/>
              </a:solidFill>
              <a:latin typeface="Libre Baskerville Bold"/>
            </a:endParaRPr>
          </a:p>
        </p:txBody>
      </p:sp>
      <p:grpSp>
        <p:nvGrpSpPr>
          <p:cNvPr id="9" name="Group 9"/>
          <p:cNvGrpSpPr/>
          <p:nvPr/>
        </p:nvGrpSpPr>
        <p:grpSpPr>
          <a:xfrm>
            <a:off x="2249512" y="235301"/>
            <a:ext cx="5312043" cy="1056638"/>
            <a:chOff x="0" y="0"/>
            <a:chExt cx="7082724" cy="1408851"/>
          </a:xfrm>
        </p:grpSpPr>
        <p:sp>
          <p:nvSpPr>
            <p:cNvPr id="10" name="TextBox 10"/>
            <p:cNvSpPr txBox="1"/>
            <p:nvPr/>
          </p:nvSpPr>
          <p:spPr>
            <a:xfrm>
              <a:off x="686076" y="442922"/>
              <a:ext cx="5336224" cy="386715"/>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KHOA CÔNG NGHỆ THÔNG TIN</a:t>
              </a:r>
            </a:p>
          </p:txBody>
        </p:sp>
        <p:sp>
          <p:nvSpPr>
            <p:cNvPr id="11" name="TextBox 11"/>
            <p:cNvSpPr txBox="1"/>
            <p:nvPr/>
          </p:nvSpPr>
          <p:spPr>
            <a:xfrm>
              <a:off x="728786" y="914419"/>
              <a:ext cx="5293514" cy="386715"/>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MÔN: MẬT MÃ HỌC ỨNG DỤNG</a:t>
              </a:r>
            </a:p>
          </p:txBody>
        </p:sp>
        <p:sp>
          <p:nvSpPr>
            <p:cNvPr id="12" name="TextBox 12"/>
            <p:cNvSpPr txBox="1"/>
            <p:nvPr/>
          </p:nvSpPr>
          <p:spPr>
            <a:xfrm>
              <a:off x="0" y="-28575"/>
              <a:ext cx="7082724" cy="386715"/>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TRƯỜNG ĐH SƯ PHẠM KỸ THUẬT TPHCM</a:t>
              </a:r>
            </a:p>
          </p:txBody>
        </p:sp>
        <p:sp>
          <p:nvSpPr>
            <p:cNvPr id="13" name="AutoShape 13"/>
            <p:cNvSpPr/>
            <p:nvPr/>
          </p:nvSpPr>
          <p:spPr>
            <a:xfrm>
              <a:off x="0" y="1389801"/>
              <a:ext cx="7082724" cy="0"/>
            </a:xfrm>
            <a:prstGeom prst="line">
              <a:avLst/>
            </a:prstGeom>
            <a:ln w="38100" cap="rnd">
              <a:solidFill>
                <a:srgbClr val="000000"/>
              </a:solidFill>
              <a:prstDash val="sysDash"/>
              <a:headEnd type="none" w="sm" len="sm"/>
              <a:tailEnd type="none" w="sm" len="sm"/>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84407" y="-156767"/>
            <a:ext cx="6281834" cy="7628734"/>
            <a:chOff x="0" y="0"/>
            <a:chExt cx="8375779" cy="10171646"/>
          </a:xfrm>
        </p:grpSpPr>
        <p:sp>
          <p:nvSpPr>
            <p:cNvPr id="3" name="AutoShape 3"/>
            <p:cNvSpPr/>
            <p:nvPr/>
          </p:nvSpPr>
          <p:spPr>
            <a:xfrm>
              <a:off x="0" y="0"/>
              <a:ext cx="8375779" cy="10171646"/>
            </a:xfrm>
            <a:prstGeom prst="rect">
              <a:avLst/>
            </a:prstGeom>
            <a:solidFill>
              <a:srgbClr val="6C5336"/>
            </a:solidFill>
          </p:spPr>
        </p:sp>
        <p:sp>
          <p:nvSpPr>
            <p:cNvPr id="4" name="TextBox 4"/>
            <p:cNvSpPr txBox="1"/>
            <p:nvPr/>
          </p:nvSpPr>
          <p:spPr>
            <a:xfrm>
              <a:off x="213172" y="2338969"/>
              <a:ext cx="7949434" cy="5705475"/>
            </a:xfrm>
            <a:prstGeom prst="rect">
              <a:avLst/>
            </a:prstGeom>
          </p:spPr>
          <p:txBody>
            <a:bodyPr lIns="0" tIns="0" rIns="0" bIns="0" rtlCol="0" anchor="t">
              <a:spAutoFit/>
            </a:bodyPr>
            <a:lstStyle/>
            <a:p>
              <a:pPr algn="ctr">
                <a:lnSpc>
                  <a:spcPts val="5645"/>
                </a:lnSpc>
              </a:pPr>
              <a:r>
                <a:rPr lang="en-US" sz="4704" spc="94">
                  <a:solidFill>
                    <a:srgbClr val="EFEBE0"/>
                  </a:solidFill>
                  <a:latin typeface="Faustina Semi-Bold"/>
                </a:rPr>
                <a:t>CƠ CHẾ HOẠT ĐỘNG CỦA MẠNG WIFI</a:t>
              </a:r>
            </a:p>
            <a:p>
              <a:pPr algn="ctr">
                <a:lnSpc>
                  <a:spcPts val="5645"/>
                </a:lnSpc>
              </a:pPr>
              <a:r>
                <a:rPr lang="en-US" sz="4704" spc="94">
                  <a:solidFill>
                    <a:srgbClr val="EFEBE0"/>
                  </a:solidFill>
                  <a:latin typeface="Faustina Semi-Bold"/>
                </a:rPr>
                <a:t>&amp;</a:t>
              </a:r>
            </a:p>
            <a:p>
              <a:pPr algn="ctr">
                <a:lnSpc>
                  <a:spcPts val="5645"/>
                </a:lnSpc>
              </a:pPr>
              <a:r>
                <a:rPr lang="en-US" sz="4704" spc="94">
                  <a:solidFill>
                    <a:srgbClr val="EFEBE0"/>
                  </a:solidFill>
                  <a:latin typeface="Faustina Semi-Bold"/>
                </a:rPr>
                <a:t>CÁC HÌNH THỨC </a:t>
              </a:r>
            </a:p>
            <a:p>
              <a:pPr algn="ctr">
                <a:lnSpc>
                  <a:spcPts val="5645"/>
                </a:lnSpc>
              </a:pPr>
              <a:r>
                <a:rPr lang="en-US" sz="4704" spc="94">
                  <a:solidFill>
                    <a:srgbClr val="EFEBE0"/>
                  </a:solidFill>
                  <a:latin typeface="Faustina Semi-Bold"/>
                </a:rPr>
                <a:t>TẤN CÔNG PHỔ BIẾN</a:t>
              </a:r>
            </a:p>
            <a:p>
              <a:pPr algn="ctr">
                <a:lnSpc>
                  <a:spcPts val="5645"/>
                </a:lnSpc>
              </a:pPr>
              <a:endParaRPr lang="en-US" sz="4704" spc="94">
                <a:solidFill>
                  <a:srgbClr val="EFEBE0"/>
                </a:solidFill>
                <a:latin typeface="Faustina Semi-Bold"/>
              </a:endParaRP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071935" y="6603575"/>
            <a:ext cx="2125492" cy="20745"/>
          </a:xfrm>
          <a:prstGeom prst="rect">
            <a:avLst/>
          </a:prstGeom>
          <a:solidFill>
            <a:srgbClr val="EFEBE0"/>
          </a:solidFill>
        </p:spPr>
      </p:sp>
      <p:sp>
        <p:nvSpPr>
          <p:cNvPr id="7" name="Freeform 7"/>
          <p:cNvSpPr/>
          <p:nvPr/>
        </p:nvSpPr>
        <p:spPr>
          <a:xfrm>
            <a:off x="6301864" y="1971675"/>
            <a:ext cx="3747161" cy="3523532"/>
          </a:xfrm>
          <a:custGeom>
            <a:avLst/>
            <a:gdLst/>
            <a:ahLst/>
            <a:cxnLst/>
            <a:rect l="l" t="t" r="r" b="b"/>
            <a:pathLst>
              <a:path w="3747161" h="3523532">
                <a:moveTo>
                  <a:pt x="0" y="0"/>
                </a:moveTo>
                <a:lnTo>
                  <a:pt x="3747161" y="0"/>
                </a:lnTo>
                <a:lnTo>
                  <a:pt x="3747161" y="3523532"/>
                </a:lnTo>
                <a:lnTo>
                  <a:pt x="0" y="352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480393" y="1466930"/>
            <a:ext cx="9090327" cy="2324111"/>
          </a:xfrm>
          <a:prstGeom prst="rect">
            <a:avLst/>
          </a:prstGeom>
        </p:spPr>
        <p:txBody>
          <a:bodyPr lIns="0" tIns="0" rIns="0" bIns="0" rtlCol="0" anchor="t">
            <a:spAutoFit/>
          </a:bodyPr>
          <a:lstStyle/>
          <a:p>
            <a:pPr algn="just">
              <a:lnSpc>
                <a:spcPts val="3149"/>
              </a:lnSpc>
            </a:pPr>
            <a:r>
              <a:rPr lang="en-US" sz="2249">
                <a:solidFill>
                  <a:srgbClr val="000000"/>
                </a:solidFill>
                <a:latin typeface="Libre Baskerville"/>
              </a:rPr>
              <a:t>Wi-Fi sử dụng </a:t>
            </a:r>
            <a:r>
              <a:rPr lang="en-US" sz="2249">
                <a:solidFill>
                  <a:srgbClr val="EB060B"/>
                </a:solidFill>
                <a:latin typeface="Libre Baskerville"/>
              </a:rPr>
              <a:t>sóng vô tuyến</a:t>
            </a:r>
            <a:r>
              <a:rPr lang="en-US" sz="2249">
                <a:solidFill>
                  <a:srgbClr val="000000"/>
                </a:solidFill>
                <a:latin typeface="Libre Baskerville"/>
              </a:rPr>
              <a:t> để truyền dữ liệu từ bộ định tuyến không dây đến các thiết bị hỗ trợ Wi-Fi như TV, điện thoại thông minh, máy tính bảng và máy tính. Vì chúng liên lạc với nhau qua sóng vô tuyến nên </a:t>
            </a:r>
            <a:r>
              <a:rPr lang="en-US" sz="2249">
                <a:solidFill>
                  <a:srgbClr val="EB060B"/>
                </a:solidFill>
                <a:latin typeface="Libre Baskerville"/>
              </a:rPr>
              <a:t>thiết bị và thông tin cá nhân</a:t>
            </a:r>
            <a:r>
              <a:rPr lang="en-US" sz="2249">
                <a:solidFill>
                  <a:srgbClr val="000000"/>
                </a:solidFill>
                <a:latin typeface="Libre Baskerville"/>
              </a:rPr>
              <a:t> của bạn có thể dễ bị tin tặc, các cuộc tấn công mạng và các mối đe dọa khác </a:t>
            </a:r>
            <a:r>
              <a:rPr lang="en-US" sz="2249">
                <a:solidFill>
                  <a:srgbClr val="EB060B"/>
                </a:solidFill>
                <a:latin typeface="Libre Baskerville"/>
              </a:rPr>
              <a:t>tấn công</a:t>
            </a:r>
            <a:r>
              <a:rPr lang="en-US" sz="2249">
                <a:solidFill>
                  <a:srgbClr val="000000"/>
                </a:solidFill>
                <a:latin typeface="Libre Baskerville"/>
              </a:rPr>
              <a:t>. </a:t>
            </a:r>
          </a:p>
        </p:txBody>
      </p:sp>
      <p:sp>
        <p:nvSpPr>
          <p:cNvPr id="3" name="Freeform 3"/>
          <p:cNvSpPr/>
          <p:nvPr/>
        </p:nvSpPr>
        <p:spPr>
          <a:xfrm>
            <a:off x="0" y="4250781"/>
            <a:ext cx="9915570" cy="3259066"/>
          </a:xfrm>
          <a:custGeom>
            <a:avLst/>
            <a:gdLst/>
            <a:ahLst/>
            <a:cxnLst/>
            <a:rect l="l" t="t" r="r" b="b"/>
            <a:pathLst>
              <a:path w="9915570" h="3259066">
                <a:moveTo>
                  <a:pt x="0" y="0"/>
                </a:moveTo>
                <a:lnTo>
                  <a:pt x="9915570" y="0"/>
                </a:lnTo>
                <a:lnTo>
                  <a:pt x="9915570" y="3259066"/>
                </a:lnTo>
                <a:lnTo>
                  <a:pt x="0" y="3259066"/>
                </a:lnTo>
                <a:lnTo>
                  <a:pt x="0" y="0"/>
                </a:lnTo>
                <a:close/>
              </a:path>
            </a:pathLst>
          </a:custGeom>
          <a:blipFill>
            <a:blip r:embed="rId2"/>
            <a:stretch>
              <a:fillRect t="-8201"/>
            </a:stretch>
          </a:blipFill>
        </p:spPr>
      </p:sp>
      <p:sp>
        <p:nvSpPr>
          <p:cNvPr id="4" name="TextBox 4"/>
          <p:cNvSpPr txBox="1"/>
          <p:nvPr/>
        </p:nvSpPr>
        <p:spPr>
          <a:xfrm>
            <a:off x="227510" y="407987"/>
            <a:ext cx="9022080" cy="580390"/>
          </a:xfrm>
          <a:prstGeom prst="rect">
            <a:avLst/>
          </a:prstGeom>
        </p:spPr>
        <p:txBody>
          <a:bodyPr lIns="0" tIns="0" rIns="0" bIns="0" rtlCol="0" anchor="t">
            <a:spAutoFit/>
          </a:bodyPr>
          <a:lstStyle/>
          <a:p>
            <a:pPr algn="r">
              <a:lnSpc>
                <a:spcPts val="4759"/>
              </a:lnSpc>
            </a:pPr>
            <a:r>
              <a:rPr lang="en-US" sz="3399">
                <a:solidFill>
                  <a:srgbClr val="000000"/>
                </a:solidFill>
                <a:latin typeface="Libre Baskerville Bold"/>
              </a:rPr>
              <a:t>Cơ chế hoạt động của mạng không dây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365760" y="407987"/>
            <a:ext cx="9022080" cy="58039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Bold"/>
              </a:rPr>
              <a:t>Bảo mật trong môi trường không dây</a:t>
            </a:r>
          </a:p>
        </p:txBody>
      </p:sp>
      <p:sp>
        <p:nvSpPr>
          <p:cNvPr id="3" name="TextBox 3"/>
          <p:cNvSpPr txBox="1"/>
          <p:nvPr/>
        </p:nvSpPr>
        <p:spPr>
          <a:xfrm>
            <a:off x="731520" y="1461262"/>
            <a:ext cx="8449499" cy="755026"/>
          </a:xfrm>
          <a:prstGeom prst="rect">
            <a:avLst/>
          </a:prstGeom>
        </p:spPr>
        <p:txBody>
          <a:bodyPr lIns="0" tIns="0" rIns="0" bIns="0" rtlCol="0" anchor="t">
            <a:spAutoFit/>
          </a:bodyPr>
          <a:lstStyle/>
          <a:p>
            <a:pPr algn="just">
              <a:lnSpc>
                <a:spcPts val="3009"/>
              </a:lnSpc>
            </a:pPr>
            <a:r>
              <a:rPr lang="en-US" sz="2149">
                <a:solidFill>
                  <a:srgbClr val="000000"/>
                </a:solidFill>
                <a:latin typeface="Libre Baskerville"/>
              </a:rPr>
              <a:t>Trong mạng không dây tồn tại các </a:t>
            </a:r>
            <a:r>
              <a:rPr lang="en-US" sz="2149">
                <a:solidFill>
                  <a:srgbClr val="EB060B"/>
                </a:solidFill>
                <a:latin typeface="Libre Baskerville"/>
              </a:rPr>
              <a:t>nguy cơ về bảo mật nhiều hơn mạng có dây</a:t>
            </a:r>
            <a:r>
              <a:rPr lang="en-US" sz="2149">
                <a:solidFill>
                  <a:srgbClr val="000000"/>
                </a:solidFill>
                <a:latin typeface="Libre Baskerville"/>
              </a:rPr>
              <a:t>, một số yếu tố như:</a:t>
            </a:r>
          </a:p>
        </p:txBody>
      </p:sp>
      <p:grpSp>
        <p:nvGrpSpPr>
          <p:cNvPr id="4" name="Group 4"/>
          <p:cNvGrpSpPr/>
          <p:nvPr/>
        </p:nvGrpSpPr>
        <p:grpSpPr>
          <a:xfrm>
            <a:off x="365760" y="2740163"/>
            <a:ext cx="9125491" cy="3156585"/>
            <a:chOff x="0" y="0"/>
            <a:chExt cx="12167321" cy="4208780"/>
          </a:xfrm>
        </p:grpSpPr>
        <p:sp>
          <p:nvSpPr>
            <p:cNvPr id="5" name="TextBox 5"/>
            <p:cNvSpPr txBox="1"/>
            <p:nvPr/>
          </p:nvSpPr>
          <p:spPr>
            <a:xfrm>
              <a:off x="0" y="-38100"/>
              <a:ext cx="12167321" cy="1004993"/>
            </a:xfrm>
            <a:prstGeom prst="rect">
              <a:avLst/>
            </a:prstGeom>
          </p:spPr>
          <p:txBody>
            <a:bodyPr lIns="0" tIns="0" rIns="0" bIns="0" rtlCol="0" anchor="t">
              <a:spAutoFit/>
            </a:bodyPr>
            <a:lstStyle/>
            <a:p>
              <a:pPr marL="949959" lvl="2" indent="-316653" algn="just">
                <a:lnSpc>
                  <a:spcPts val="3079"/>
                </a:lnSpc>
                <a:buFont typeface="Arial"/>
                <a:buChar char="⚬"/>
              </a:pPr>
              <a:r>
                <a:rPr lang="en-US" sz="2199">
                  <a:solidFill>
                    <a:srgbClr val="000000"/>
                  </a:solidFill>
                  <a:latin typeface="Libre Baskerville Bold"/>
                </a:rPr>
                <a:t>Kênh (Channel)</a:t>
              </a:r>
              <a:r>
                <a:rPr lang="en-US" sz="2199">
                  <a:solidFill>
                    <a:srgbClr val="000000"/>
                  </a:solidFill>
                  <a:latin typeface="Libre Baskerville Italics"/>
                </a:rPr>
                <a:t>:</a:t>
              </a:r>
              <a:r>
                <a:rPr lang="en-US" sz="2199">
                  <a:solidFill>
                    <a:srgbClr val="000000"/>
                  </a:solidFill>
                  <a:latin typeface="Libre Baskerville"/>
                </a:rPr>
                <a:t> mạng không dây thường liên quan đến  broadcast communications, dễ bị nghe lén và bị nhiễu.</a:t>
              </a:r>
            </a:p>
          </p:txBody>
        </p:sp>
        <p:sp>
          <p:nvSpPr>
            <p:cNvPr id="6" name="TextBox 6"/>
            <p:cNvSpPr txBox="1"/>
            <p:nvPr/>
          </p:nvSpPr>
          <p:spPr>
            <a:xfrm>
              <a:off x="0" y="1322493"/>
              <a:ext cx="12167321" cy="1525693"/>
            </a:xfrm>
            <a:prstGeom prst="rect">
              <a:avLst/>
            </a:prstGeom>
          </p:spPr>
          <p:txBody>
            <a:bodyPr lIns="0" tIns="0" rIns="0" bIns="0" rtlCol="0" anchor="t">
              <a:spAutoFit/>
            </a:bodyPr>
            <a:lstStyle/>
            <a:p>
              <a:pPr marL="949959" lvl="2" indent="-316653" algn="just">
                <a:lnSpc>
                  <a:spcPts val="3079"/>
                </a:lnSpc>
                <a:buFont typeface="Arial"/>
                <a:buChar char="⚬"/>
              </a:pPr>
              <a:r>
                <a:rPr lang="en-US" sz="2199">
                  <a:solidFill>
                    <a:srgbClr val="000000"/>
                  </a:solidFill>
                  <a:latin typeface="Libre Baskerville Bold"/>
                </a:rPr>
                <a:t>Mobility (tính di động)</a:t>
              </a:r>
              <a:r>
                <a:rPr lang="en-US" sz="2199">
                  <a:solidFill>
                    <a:srgbClr val="000000"/>
                  </a:solidFill>
                  <a:latin typeface="Libre Baskerville Italics"/>
                </a:rPr>
                <a:t>:</a:t>
              </a:r>
              <a:r>
                <a:rPr lang="en-US" sz="2199">
                  <a:solidFill>
                    <a:srgbClr val="000000"/>
                  </a:solidFill>
                  <a:latin typeface="Libre Baskerville"/>
                </a:rPr>
                <a:t> Các thiết bị không dây thông thường sẽ dễ dàng di chuyển đến các vùng mạng khác nhau, dẫn dến nguy cơ bị tấn công cao hơn.</a:t>
              </a:r>
            </a:p>
          </p:txBody>
        </p:sp>
        <p:sp>
          <p:nvSpPr>
            <p:cNvPr id="7" name="TextBox 7"/>
            <p:cNvSpPr txBox="1"/>
            <p:nvPr/>
          </p:nvSpPr>
          <p:spPr>
            <a:xfrm>
              <a:off x="0" y="3203787"/>
              <a:ext cx="11941216" cy="1004993"/>
            </a:xfrm>
            <a:prstGeom prst="rect">
              <a:avLst/>
            </a:prstGeom>
          </p:spPr>
          <p:txBody>
            <a:bodyPr lIns="0" tIns="0" rIns="0" bIns="0" rtlCol="0" anchor="t">
              <a:spAutoFit/>
            </a:bodyPr>
            <a:lstStyle/>
            <a:p>
              <a:pPr marL="949959" lvl="2" indent="-316653" algn="just">
                <a:lnSpc>
                  <a:spcPts val="3079"/>
                </a:lnSpc>
                <a:buFont typeface="Arial"/>
                <a:buChar char="⚬"/>
              </a:pPr>
              <a:r>
                <a:rPr lang="en-US" sz="2199">
                  <a:solidFill>
                    <a:srgbClr val="000000"/>
                  </a:solidFill>
                  <a:latin typeface="Libre Baskerville Bold"/>
                </a:rPr>
                <a:t>Resource (tài nguyên)</a:t>
              </a:r>
              <a:r>
                <a:rPr lang="en-US" sz="2199">
                  <a:solidFill>
                    <a:srgbClr val="000000"/>
                  </a:solidFill>
                  <a:latin typeface="Libre Baskerville Italics"/>
                </a:rPr>
                <a:t>:</a:t>
              </a:r>
              <a:r>
                <a:rPr lang="en-US" sz="2199">
                  <a:solidFill>
                    <a:srgbClr val="000000"/>
                  </a:solidFill>
                  <a:latin typeface="Libre Baskerville"/>
                </a:rPr>
                <a:t> Các thiết bị không dây có ít tài nguyên để xử lý các tấn công như ddos, malware,...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0" y="664845"/>
            <a:ext cx="4773595" cy="58039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Bold"/>
              </a:rPr>
              <a:t>Các mối đe dọa</a:t>
            </a:r>
          </a:p>
        </p:txBody>
      </p:sp>
      <p:sp>
        <p:nvSpPr>
          <p:cNvPr id="3" name="TextBox 3"/>
          <p:cNvSpPr txBox="1"/>
          <p:nvPr/>
        </p:nvSpPr>
        <p:spPr>
          <a:xfrm>
            <a:off x="365760" y="1979166"/>
            <a:ext cx="9022080" cy="11537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Kết nối không cố ý: </a:t>
            </a:r>
            <a:r>
              <a:rPr lang="en-US" sz="2199">
                <a:solidFill>
                  <a:srgbClr val="000000"/>
                </a:solidFill>
                <a:latin typeface="Libre Baskerville"/>
              </a:rPr>
              <a:t>Các thiết bị không dây thông thường có cơ chế</a:t>
            </a:r>
            <a:r>
              <a:rPr lang="en-US" sz="2199">
                <a:solidFill>
                  <a:srgbClr val="EB060B"/>
                </a:solidFill>
                <a:latin typeface="Libre Baskerville"/>
              </a:rPr>
              <a:t> tự động kết nối </a:t>
            </a:r>
            <a:r>
              <a:rPr lang="en-US" sz="2199">
                <a:solidFill>
                  <a:srgbClr val="000000"/>
                </a:solidFill>
                <a:latin typeface="Libre Baskerville"/>
              </a:rPr>
              <a:t>với mạng đã lưu, từ đó kẻ tấn công </a:t>
            </a:r>
            <a:r>
              <a:rPr lang="en-US" sz="2199">
                <a:solidFill>
                  <a:srgbClr val="EB060B"/>
                </a:solidFill>
                <a:latin typeface="Libre Baskerville"/>
              </a:rPr>
              <a:t>giả mạo</a:t>
            </a:r>
            <a:r>
              <a:rPr lang="en-US" sz="2199">
                <a:solidFill>
                  <a:srgbClr val="000000"/>
                </a:solidFill>
                <a:latin typeface="Libre Baskerville"/>
              </a:rPr>
              <a:t> các mạng đó để có thể nghe lén, thu thập dữ liệu</a:t>
            </a:r>
          </a:p>
        </p:txBody>
      </p:sp>
      <p:sp>
        <p:nvSpPr>
          <p:cNvPr id="4" name="TextBox 4"/>
          <p:cNvSpPr txBox="1"/>
          <p:nvPr/>
        </p:nvSpPr>
        <p:spPr>
          <a:xfrm>
            <a:off x="365760" y="3363088"/>
            <a:ext cx="9022080" cy="193484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Kết nối độc hại: </a:t>
            </a:r>
            <a:r>
              <a:rPr lang="en-US" sz="2199">
                <a:solidFill>
                  <a:srgbClr val="000000"/>
                </a:solidFill>
                <a:latin typeface="Libre Baskerville"/>
              </a:rPr>
              <a:t>trong tình huống này, một thiết bị không dây được cấu hình để xuất hiện như một </a:t>
            </a:r>
            <a:r>
              <a:rPr lang="en-US" sz="2199">
                <a:solidFill>
                  <a:srgbClr val="EB060B"/>
                </a:solidFill>
                <a:latin typeface="Libre Baskerville"/>
              </a:rPr>
              <a:t>điểm truy cập hợp lệ</a:t>
            </a:r>
            <a:r>
              <a:rPr lang="en-US" sz="2199">
                <a:solidFill>
                  <a:srgbClr val="000000"/>
                </a:solidFill>
                <a:latin typeface="Libre Baskerville"/>
              </a:rPr>
              <a:t>, cho phép người vận hành đánh cắp mật khẩu từ người dùng hợp lệ và sau đó </a:t>
            </a:r>
            <a:r>
              <a:rPr lang="en-US" sz="2199">
                <a:solidFill>
                  <a:srgbClr val="EB060B"/>
                </a:solidFill>
                <a:latin typeface="Libre Baskerville"/>
              </a:rPr>
              <a:t>xâm nhập</a:t>
            </a:r>
            <a:r>
              <a:rPr lang="en-US" sz="2199">
                <a:solidFill>
                  <a:srgbClr val="000000"/>
                </a:solidFill>
                <a:latin typeface="Libre Baskerville"/>
              </a:rPr>
              <a:t> vào mạng có dây thông qua một điểm truy cập không dây hợp lệ.</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0" y="3793331"/>
            <a:ext cx="4552546" cy="3521869"/>
          </a:xfrm>
          <a:custGeom>
            <a:avLst/>
            <a:gdLst/>
            <a:ahLst/>
            <a:cxnLst/>
            <a:rect l="l" t="t" r="r" b="b"/>
            <a:pathLst>
              <a:path w="4552546" h="3521869">
                <a:moveTo>
                  <a:pt x="0" y="0"/>
                </a:moveTo>
                <a:lnTo>
                  <a:pt x="4552546" y="0"/>
                </a:lnTo>
                <a:lnTo>
                  <a:pt x="4552546" y="3521869"/>
                </a:lnTo>
                <a:lnTo>
                  <a:pt x="0" y="3521869"/>
                </a:lnTo>
                <a:lnTo>
                  <a:pt x="0" y="0"/>
                </a:lnTo>
                <a:close/>
              </a:path>
            </a:pathLst>
          </a:custGeom>
          <a:blipFill>
            <a:blip r:embed="rId2"/>
            <a:stretch>
              <a:fillRect t="-2302" b="-2302"/>
            </a:stretch>
          </a:blipFill>
        </p:spPr>
      </p:sp>
      <p:sp>
        <p:nvSpPr>
          <p:cNvPr id="3" name="Freeform 3"/>
          <p:cNvSpPr/>
          <p:nvPr/>
        </p:nvSpPr>
        <p:spPr>
          <a:xfrm>
            <a:off x="4552546" y="3793331"/>
            <a:ext cx="5201054" cy="3521869"/>
          </a:xfrm>
          <a:custGeom>
            <a:avLst/>
            <a:gdLst/>
            <a:ahLst/>
            <a:cxnLst/>
            <a:rect l="l" t="t" r="r" b="b"/>
            <a:pathLst>
              <a:path w="5201054" h="3521869">
                <a:moveTo>
                  <a:pt x="0" y="0"/>
                </a:moveTo>
                <a:lnTo>
                  <a:pt x="5201054" y="0"/>
                </a:lnTo>
                <a:lnTo>
                  <a:pt x="5201054" y="3521869"/>
                </a:lnTo>
                <a:lnTo>
                  <a:pt x="0" y="3521869"/>
                </a:lnTo>
                <a:lnTo>
                  <a:pt x="0" y="0"/>
                </a:lnTo>
                <a:close/>
              </a:path>
            </a:pathLst>
          </a:custGeom>
          <a:blipFill>
            <a:blip r:embed="rId3"/>
            <a:stretch>
              <a:fillRect t="-34289" b="-15349"/>
            </a:stretch>
          </a:blipFill>
        </p:spPr>
      </p:sp>
      <p:sp>
        <p:nvSpPr>
          <p:cNvPr id="4" name="TextBox 4"/>
          <p:cNvSpPr txBox="1"/>
          <p:nvPr/>
        </p:nvSpPr>
        <p:spPr>
          <a:xfrm>
            <a:off x="511000" y="527004"/>
            <a:ext cx="8731599" cy="11537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Ad hoc: </a:t>
            </a:r>
            <a:r>
              <a:rPr lang="en-US" sz="2199">
                <a:solidFill>
                  <a:srgbClr val="000000"/>
                </a:solidFill>
                <a:latin typeface="Libre Baskerville"/>
              </a:rPr>
              <a:t>Các thiết bị trong mạng Ad hoc kết nối</a:t>
            </a:r>
            <a:r>
              <a:rPr lang="en-US" sz="2199">
                <a:solidFill>
                  <a:srgbClr val="EB060B"/>
                </a:solidFill>
                <a:latin typeface="Libre Baskerville"/>
              </a:rPr>
              <a:t> peer to peer</a:t>
            </a:r>
            <a:r>
              <a:rPr lang="en-US" sz="2199">
                <a:solidFill>
                  <a:srgbClr val="000000"/>
                </a:solidFill>
                <a:latin typeface="Libre Baskerville"/>
              </a:rPr>
              <a:t> với nhau mà không cần một thiết bị trung gian kiểm soát, dẫn đến việc bị </a:t>
            </a:r>
            <a:r>
              <a:rPr lang="en-US" sz="2199">
                <a:solidFill>
                  <a:srgbClr val="EB060B"/>
                </a:solidFill>
                <a:latin typeface="Libre Baskerville"/>
              </a:rPr>
              <a:t>tấn công</a:t>
            </a:r>
            <a:r>
              <a:rPr lang="en-US" sz="2199">
                <a:solidFill>
                  <a:srgbClr val="000000"/>
                </a:solidFill>
                <a:latin typeface="Libre Baskerville"/>
              </a:rPr>
              <a:t> sẽ dễ dàng hơn</a:t>
            </a:r>
          </a:p>
        </p:txBody>
      </p:sp>
      <p:sp>
        <p:nvSpPr>
          <p:cNvPr id="5" name="TextBox 5"/>
          <p:cNvSpPr txBox="1"/>
          <p:nvPr/>
        </p:nvSpPr>
        <p:spPr>
          <a:xfrm>
            <a:off x="511000" y="1945855"/>
            <a:ext cx="8731599"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Libre Baskerville Bold"/>
              </a:rPr>
              <a:t>Nontraditional networks: </a:t>
            </a:r>
            <a:r>
              <a:rPr lang="en-US" sz="2199">
                <a:solidFill>
                  <a:srgbClr val="000000"/>
                </a:solidFill>
                <a:latin typeface="Libre Baskerville"/>
              </a:rPr>
              <a:t>bao gồm các </a:t>
            </a:r>
            <a:r>
              <a:rPr lang="en-US" sz="2199">
                <a:solidFill>
                  <a:srgbClr val="EB060B"/>
                </a:solidFill>
                <a:latin typeface="Libre Baskerville"/>
              </a:rPr>
              <a:t>thiết bị và kết nối không truyền thống</a:t>
            </a:r>
            <a:r>
              <a:rPr lang="en-US" sz="2199">
                <a:solidFill>
                  <a:srgbClr val="000000"/>
                </a:solidFill>
                <a:latin typeface="Libre Baskerville"/>
              </a:rPr>
              <a:t> như các thiết bị Bluetooth cá nhân, đầu đọc mã vạch và PDA cầm tay, mang lại </a:t>
            </a:r>
            <a:r>
              <a:rPr lang="en-US" sz="2199">
                <a:solidFill>
                  <a:srgbClr val="EB060B"/>
                </a:solidFill>
                <a:latin typeface="Libre Baskerville"/>
              </a:rPr>
              <a:t>rủi ro bảo mật</a:t>
            </a:r>
            <a:r>
              <a:rPr lang="en-US" sz="2199">
                <a:solidFill>
                  <a:srgbClr val="000000"/>
                </a:solidFill>
                <a:latin typeface="Libre Baskerville"/>
              </a:rPr>
              <a:t> đối với cả việc nghe trộm và giả mạo.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1550511" y="4368387"/>
            <a:ext cx="6666646" cy="2946813"/>
          </a:xfrm>
          <a:custGeom>
            <a:avLst/>
            <a:gdLst/>
            <a:ahLst/>
            <a:cxnLst/>
            <a:rect l="l" t="t" r="r" b="b"/>
            <a:pathLst>
              <a:path w="6666646" h="2946813">
                <a:moveTo>
                  <a:pt x="0" y="0"/>
                </a:moveTo>
                <a:lnTo>
                  <a:pt x="6666646" y="0"/>
                </a:lnTo>
                <a:lnTo>
                  <a:pt x="6666646" y="2946813"/>
                </a:lnTo>
                <a:lnTo>
                  <a:pt x="0" y="2946813"/>
                </a:lnTo>
                <a:lnTo>
                  <a:pt x="0" y="0"/>
                </a:lnTo>
                <a:close/>
              </a:path>
            </a:pathLst>
          </a:custGeom>
          <a:blipFill>
            <a:blip r:embed="rId2"/>
            <a:stretch>
              <a:fillRect t="-3024" r="-88" b="-71"/>
            </a:stretch>
          </a:blipFill>
        </p:spPr>
      </p:sp>
      <p:sp>
        <p:nvSpPr>
          <p:cNvPr id="3" name="TextBox 3"/>
          <p:cNvSpPr txBox="1"/>
          <p:nvPr/>
        </p:nvSpPr>
        <p:spPr>
          <a:xfrm>
            <a:off x="518034" y="1933763"/>
            <a:ext cx="8717532" cy="2325370"/>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Man-in-the middle attacks</a:t>
            </a:r>
            <a:r>
              <a:rPr lang="en-US" sz="2199">
                <a:solidFill>
                  <a:srgbClr val="000000"/>
                </a:solidFill>
                <a:latin typeface="Libre Baskerville"/>
              </a:rPr>
              <a:t>: kẻ tấn công thiết lập một </a:t>
            </a:r>
            <a:r>
              <a:rPr lang="en-US" sz="2199">
                <a:solidFill>
                  <a:srgbClr val="EB060B"/>
                </a:solidFill>
                <a:latin typeface="Libre Baskerville"/>
              </a:rPr>
              <a:t>điểm truy cập giả mạo</a:t>
            </a:r>
            <a:r>
              <a:rPr lang="en-US" sz="2199">
                <a:solidFill>
                  <a:srgbClr val="000000"/>
                </a:solidFill>
                <a:latin typeface="Libre Baskerville"/>
              </a:rPr>
              <a:t> hoặc </a:t>
            </a:r>
            <a:r>
              <a:rPr lang="en-US" sz="2199">
                <a:solidFill>
                  <a:srgbClr val="EB060B"/>
                </a:solidFill>
                <a:latin typeface="Libre Baskerville"/>
              </a:rPr>
              <a:t>chiếm quyền kiểm soát</a:t>
            </a:r>
            <a:r>
              <a:rPr lang="en-US" sz="2199">
                <a:solidFill>
                  <a:srgbClr val="000000"/>
                </a:solidFill>
                <a:latin typeface="Libre Baskerville"/>
              </a:rPr>
              <a:t> trên một điểm truy cập thực sự. Khi người dùng kết nối với điểm truy cập này, tất cả thông điệp sẽ đi qua thiết bị của kẻ tấn công, cho phép họ </a:t>
            </a:r>
            <a:r>
              <a:rPr lang="en-US" sz="2199">
                <a:solidFill>
                  <a:srgbClr val="EB060B"/>
                </a:solidFill>
                <a:latin typeface="Libre Baskerville"/>
              </a:rPr>
              <a:t>theo dõi và thậm chí sửa đổi dữ liệu truyền qua mạng</a:t>
            </a:r>
            <a:r>
              <a:rPr lang="en-US" sz="2199">
                <a:solidFill>
                  <a:srgbClr val="000000"/>
                </a:solidFill>
                <a:latin typeface="Libre Baskerville"/>
              </a:rPr>
              <a:t>.</a:t>
            </a:r>
          </a:p>
        </p:txBody>
      </p:sp>
      <p:grpSp>
        <p:nvGrpSpPr>
          <p:cNvPr id="4" name="Group 4"/>
          <p:cNvGrpSpPr/>
          <p:nvPr/>
        </p:nvGrpSpPr>
        <p:grpSpPr>
          <a:xfrm>
            <a:off x="-454133" y="4368387"/>
            <a:ext cx="2201594" cy="2946813"/>
            <a:chOff x="0" y="0"/>
            <a:chExt cx="815405" cy="1091412"/>
          </a:xfrm>
        </p:grpSpPr>
        <p:sp>
          <p:nvSpPr>
            <p:cNvPr id="5" name="Freeform 5"/>
            <p:cNvSpPr/>
            <p:nvPr/>
          </p:nvSpPr>
          <p:spPr>
            <a:xfrm>
              <a:off x="0" y="0"/>
              <a:ext cx="815405" cy="1091412"/>
            </a:xfrm>
            <a:custGeom>
              <a:avLst/>
              <a:gdLst/>
              <a:ahLst/>
              <a:cxnLst/>
              <a:rect l="l" t="t" r="r" b="b"/>
              <a:pathLst>
                <a:path w="815405" h="1091412">
                  <a:moveTo>
                    <a:pt x="0" y="0"/>
                  </a:moveTo>
                  <a:lnTo>
                    <a:pt x="815405" y="0"/>
                  </a:lnTo>
                  <a:lnTo>
                    <a:pt x="815405" y="1091412"/>
                  </a:lnTo>
                  <a:lnTo>
                    <a:pt x="0" y="1091412"/>
                  </a:lnTo>
                  <a:close/>
                </a:path>
              </a:pathLst>
            </a:custGeom>
            <a:solidFill>
              <a:srgbClr val="F6F7F9"/>
            </a:solidFill>
          </p:spPr>
        </p:sp>
        <p:sp>
          <p:nvSpPr>
            <p:cNvPr id="6" name="TextBox 6"/>
            <p:cNvSpPr txBox="1"/>
            <p:nvPr/>
          </p:nvSpPr>
          <p:spPr>
            <a:xfrm>
              <a:off x="0" y="-28575"/>
              <a:ext cx="815405" cy="1119987"/>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518034" y="475167"/>
            <a:ext cx="8717532" cy="11537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MAC spoofing</a:t>
            </a:r>
            <a:r>
              <a:rPr lang="en-US" sz="2199">
                <a:solidFill>
                  <a:srgbClr val="000000"/>
                </a:solidFill>
                <a:latin typeface="Libre Baskerville"/>
              </a:rPr>
              <a:t>: tình huống xảy ra khi kẻ tấn công có khả năng </a:t>
            </a:r>
            <a:r>
              <a:rPr lang="en-US" sz="2199">
                <a:solidFill>
                  <a:srgbClr val="EB060B"/>
                </a:solidFill>
                <a:latin typeface="Libre Baskerville"/>
              </a:rPr>
              <a:t>nghe trộm lưu lượng mạng</a:t>
            </a:r>
            <a:r>
              <a:rPr lang="en-US" sz="2199">
                <a:solidFill>
                  <a:srgbClr val="000000"/>
                </a:solidFill>
                <a:latin typeface="Libre Baskerville"/>
              </a:rPr>
              <a:t> và xác định </a:t>
            </a:r>
            <a:r>
              <a:rPr lang="en-US" sz="2199">
                <a:solidFill>
                  <a:srgbClr val="EB060B"/>
                </a:solidFill>
                <a:latin typeface="Libre Baskerville"/>
              </a:rPr>
              <a:t>địa chỉ MAC</a:t>
            </a:r>
            <a:r>
              <a:rPr lang="en-US" sz="2199">
                <a:solidFill>
                  <a:srgbClr val="000000"/>
                </a:solidFill>
                <a:latin typeface="Libre Baskerville"/>
              </a:rPr>
              <a:t> của một máy tính có </a:t>
            </a:r>
            <a:r>
              <a:rPr lang="en-US" sz="2199">
                <a:solidFill>
                  <a:srgbClr val="EB060B"/>
                </a:solidFill>
                <a:latin typeface="Libre Baskerville"/>
              </a:rPr>
              <a:t>đặc quyền mạng</a:t>
            </a:r>
            <a:r>
              <a:rPr lang="en-US" sz="2199">
                <a:solidFill>
                  <a:srgbClr val="000000"/>
                </a:solidFill>
                <a:latin typeface="Libre Baskerville"/>
              </a:rPr>
              <a:t>.</a:t>
            </a:r>
          </a:p>
        </p:txBody>
      </p:sp>
      <p:grpSp>
        <p:nvGrpSpPr>
          <p:cNvPr id="8" name="Group 8"/>
          <p:cNvGrpSpPr/>
          <p:nvPr/>
        </p:nvGrpSpPr>
        <p:grpSpPr>
          <a:xfrm>
            <a:off x="8006139" y="4368387"/>
            <a:ext cx="2229730" cy="2946813"/>
            <a:chOff x="0" y="0"/>
            <a:chExt cx="825826" cy="1091412"/>
          </a:xfrm>
        </p:grpSpPr>
        <p:sp>
          <p:nvSpPr>
            <p:cNvPr id="9" name="Freeform 9"/>
            <p:cNvSpPr/>
            <p:nvPr/>
          </p:nvSpPr>
          <p:spPr>
            <a:xfrm>
              <a:off x="0" y="0"/>
              <a:ext cx="825826" cy="1091412"/>
            </a:xfrm>
            <a:custGeom>
              <a:avLst/>
              <a:gdLst/>
              <a:ahLst/>
              <a:cxnLst/>
              <a:rect l="l" t="t" r="r" b="b"/>
              <a:pathLst>
                <a:path w="825826" h="1091412">
                  <a:moveTo>
                    <a:pt x="0" y="0"/>
                  </a:moveTo>
                  <a:lnTo>
                    <a:pt x="825826" y="0"/>
                  </a:lnTo>
                  <a:lnTo>
                    <a:pt x="825826" y="1091412"/>
                  </a:lnTo>
                  <a:lnTo>
                    <a:pt x="0" y="1091412"/>
                  </a:lnTo>
                  <a:close/>
                </a:path>
              </a:pathLst>
            </a:custGeom>
            <a:solidFill>
              <a:srgbClr val="C6CDD7"/>
            </a:solidFill>
          </p:spPr>
        </p:sp>
        <p:sp>
          <p:nvSpPr>
            <p:cNvPr id="10" name="TextBox 10"/>
            <p:cNvSpPr txBox="1"/>
            <p:nvPr/>
          </p:nvSpPr>
          <p:spPr>
            <a:xfrm>
              <a:off x="0" y="-28575"/>
              <a:ext cx="825826" cy="1119987"/>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456896" y="1046182"/>
            <a:ext cx="8873832" cy="349694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a:rPr>
              <a:t>IEEE 802 là một ủy ban đã </a:t>
            </a:r>
            <a:r>
              <a:rPr lang="en-US" sz="2199">
                <a:solidFill>
                  <a:srgbClr val="EB060B"/>
                </a:solidFill>
                <a:latin typeface="Libre Baskerville"/>
              </a:rPr>
              <a:t>phát triển các tiêu chuẩn</a:t>
            </a:r>
            <a:r>
              <a:rPr lang="en-US" sz="2199">
                <a:solidFill>
                  <a:srgbClr val="000000"/>
                </a:solidFill>
                <a:latin typeface="Libre Baskerville"/>
              </a:rPr>
              <a:t> cho nhiều loại mạng cục bộ (LAN). Năm 1990, Ủy ban IEEE 802 đã thành lập một nhóm làm việc mới,</a:t>
            </a:r>
          </a:p>
          <a:p>
            <a:pPr marL="474979" lvl="1" indent="-237490" algn="just">
              <a:lnSpc>
                <a:spcPts val="3079"/>
              </a:lnSpc>
              <a:buFont typeface="Arial"/>
              <a:buChar char="•"/>
            </a:pPr>
            <a:r>
              <a:rPr lang="en-US" sz="2199">
                <a:solidFill>
                  <a:srgbClr val="000000"/>
                </a:solidFill>
                <a:latin typeface="Libre Baskerville"/>
              </a:rPr>
              <a:t>IEEE 802.11, với đặc quyền phát triển giao thức và thông số truyền dẫn cho mạng LAN không dây (WLAN). Kể từ thời điểm đó, nhu cầu về mạng WLAN ở các mức độ khác nhau tần số và tốc độ dữ liệu đã bùng nổ. Bắt kịp nhu cầu này, IEEE Nhóm làm việc 802.11 đã </a:t>
            </a:r>
            <a:r>
              <a:rPr lang="en-US" sz="2199">
                <a:solidFill>
                  <a:srgbClr val="EB060B"/>
                </a:solidFill>
                <a:latin typeface="Libre Baskerville"/>
              </a:rPr>
              <a:t>ban hành một danh sách các tiêu chuẩn</a:t>
            </a:r>
            <a:r>
              <a:rPr lang="en-US" sz="2199">
                <a:solidFill>
                  <a:srgbClr val="000000"/>
                </a:solidFill>
                <a:latin typeface="Libre Baskerville"/>
              </a:rPr>
              <a:t> ngày càng mở rộng.</a:t>
            </a:r>
          </a:p>
        </p:txBody>
      </p:sp>
      <p:sp>
        <p:nvSpPr>
          <p:cNvPr id="3" name="Freeform 3"/>
          <p:cNvSpPr/>
          <p:nvPr/>
        </p:nvSpPr>
        <p:spPr>
          <a:xfrm>
            <a:off x="2580298" y="4645462"/>
            <a:ext cx="4627029" cy="2429190"/>
          </a:xfrm>
          <a:custGeom>
            <a:avLst/>
            <a:gdLst/>
            <a:ahLst/>
            <a:cxnLst/>
            <a:rect l="l" t="t" r="r" b="b"/>
            <a:pathLst>
              <a:path w="4627029" h="2429190">
                <a:moveTo>
                  <a:pt x="0" y="0"/>
                </a:moveTo>
                <a:lnTo>
                  <a:pt x="4627028" y="0"/>
                </a:lnTo>
                <a:lnTo>
                  <a:pt x="4627028" y="2429190"/>
                </a:lnTo>
                <a:lnTo>
                  <a:pt x="0" y="2429190"/>
                </a:lnTo>
                <a:lnTo>
                  <a:pt x="0" y="0"/>
                </a:lnTo>
                <a:close/>
              </a:path>
            </a:pathLst>
          </a:custGeom>
          <a:blipFill>
            <a:blip r:embed="rId2">
              <a:alphaModFix amt="89000"/>
            </a:blip>
            <a:stretch>
              <a:fillRect/>
            </a:stretch>
          </a:blipFill>
        </p:spPr>
      </p:sp>
      <p:sp>
        <p:nvSpPr>
          <p:cNvPr id="4" name="TextBox 4"/>
          <p:cNvSpPr txBox="1"/>
          <p:nvPr/>
        </p:nvSpPr>
        <p:spPr>
          <a:xfrm>
            <a:off x="182272" y="290392"/>
            <a:ext cx="9423079" cy="537845"/>
          </a:xfrm>
          <a:prstGeom prst="rect">
            <a:avLst/>
          </a:prstGeom>
        </p:spPr>
        <p:txBody>
          <a:bodyPr lIns="0" tIns="0" rIns="0" bIns="0" rtlCol="0" anchor="t">
            <a:spAutoFit/>
          </a:bodyPr>
          <a:lstStyle/>
          <a:p>
            <a:pPr algn="ctr">
              <a:lnSpc>
                <a:spcPts val="4480"/>
              </a:lnSpc>
            </a:pPr>
            <a:r>
              <a:rPr lang="en-US" sz="3200">
                <a:solidFill>
                  <a:srgbClr val="000000"/>
                </a:solidFill>
                <a:latin typeface="Libre Baskerville Bold"/>
              </a:rPr>
              <a:t>Tổng quan về IEEE 802.11 WIRELESS LAN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115263" y="947376"/>
            <a:ext cx="5350574" cy="3681983"/>
          </a:xfrm>
          <a:custGeom>
            <a:avLst/>
            <a:gdLst/>
            <a:ahLst/>
            <a:cxnLst/>
            <a:rect l="l" t="t" r="r" b="b"/>
            <a:pathLst>
              <a:path w="5350574" h="3681983">
                <a:moveTo>
                  <a:pt x="0" y="0"/>
                </a:moveTo>
                <a:lnTo>
                  <a:pt x="5350574" y="0"/>
                </a:lnTo>
                <a:lnTo>
                  <a:pt x="5350574" y="3681983"/>
                </a:lnTo>
                <a:lnTo>
                  <a:pt x="0" y="3681983"/>
                </a:lnTo>
                <a:lnTo>
                  <a:pt x="0" y="0"/>
                </a:lnTo>
                <a:close/>
              </a:path>
            </a:pathLst>
          </a:custGeom>
          <a:blipFill>
            <a:blip r:embed="rId2"/>
            <a:stretch>
              <a:fillRect r="-511"/>
            </a:stretch>
          </a:blipFill>
        </p:spPr>
      </p:sp>
      <p:sp>
        <p:nvSpPr>
          <p:cNvPr id="3" name="TextBox 3"/>
          <p:cNvSpPr txBox="1"/>
          <p:nvPr/>
        </p:nvSpPr>
        <p:spPr>
          <a:xfrm>
            <a:off x="731520" y="151130"/>
            <a:ext cx="7015729" cy="580390"/>
          </a:xfrm>
          <a:prstGeom prst="rect">
            <a:avLst/>
          </a:prstGeom>
        </p:spPr>
        <p:txBody>
          <a:bodyPr lIns="0" tIns="0" rIns="0" bIns="0" rtlCol="0" anchor="t">
            <a:spAutoFit/>
          </a:bodyPr>
          <a:lstStyle/>
          <a:p>
            <a:pPr>
              <a:lnSpc>
                <a:spcPts val="4759"/>
              </a:lnSpc>
            </a:pPr>
            <a:r>
              <a:rPr lang="en-US" sz="3399">
                <a:solidFill>
                  <a:srgbClr val="000000"/>
                </a:solidFill>
                <a:latin typeface="Libre Baskerville Bold"/>
              </a:rPr>
              <a:t>Kiến trúc giao thức IEEE 802</a:t>
            </a:r>
          </a:p>
        </p:txBody>
      </p:sp>
      <p:sp>
        <p:nvSpPr>
          <p:cNvPr id="4" name="TextBox 4"/>
          <p:cNvSpPr txBox="1"/>
          <p:nvPr/>
        </p:nvSpPr>
        <p:spPr>
          <a:xfrm>
            <a:off x="5660020" y="909276"/>
            <a:ext cx="3793545" cy="1852580"/>
          </a:xfrm>
          <a:prstGeom prst="rect">
            <a:avLst/>
          </a:prstGeom>
        </p:spPr>
        <p:txBody>
          <a:bodyPr lIns="0" tIns="0" rIns="0" bIns="0" rtlCol="0" anchor="t">
            <a:spAutoFit/>
          </a:bodyPr>
          <a:lstStyle/>
          <a:p>
            <a:pPr algn="just">
              <a:lnSpc>
                <a:spcPts val="2946"/>
              </a:lnSpc>
            </a:pPr>
            <a:r>
              <a:rPr lang="en-US" sz="2104">
                <a:solidFill>
                  <a:srgbClr val="000000"/>
                </a:solidFill>
                <a:latin typeface="Libre Baskerville"/>
              </a:rPr>
              <a:t>Giao thức IEEE 802 gồm 3 tầng, thấp nhất là tầng Physical, Medium Access control và cao nhất là Logical Link Control.</a:t>
            </a:r>
          </a:p>
        </p:txBody>
      </p:sp>
      <p:sp>
        <p:nvSpPr>
          <p:cNvPr id="5" name="TextBox 5"/>
          <p:cNvSpPr txBox="1"/>
          <p:nvPr/>
        </p:nvSpPr>
        <p:spPr>
          <a:xfrm>
            <a:off x="5660020" y="2952355"/>
            <a:ext cx="3793545" cy="1387912"/>
          </a:xfrm>
          <a:prstGeom prst="rect">
            <a:avLst/>
          </a:prstGeom>
        </p:spPr>
        <p:txBody>
          <a:bodyPr lIns="0" tIns="0" rIns="0" bIns="0" rtlCol="0" anchor="t">
            <a:spAutoFit/>
          </a:bodyPr>
          <a:lstStyle/>
          <a:p>
            <a:pPr algn="just">
              <a:lnSpc>
                <a:spcPts val="2775"/>
              </a:lnSpc>
            </a:pPr>
            <a:r>
              <a:rPr lang="en-US" sz="1982">
                <a:solidFill>
                  <a:srgbClr val="000000"/>
                </a:solidFill>
                <a:latin typeface="Libre Baskerville Bold"/>
              </a:rPr>
              <a:t>Tầng Physical</a:t>
            </a:r>
            <a:r>
              <a:rPr lang="en-US" sz="1982">
                <a:solidFill>
                  <a:srgbClr val="000000"/>
                </a:solidFill>
                <a:latin typeface="Libre Baskerville"/>
              </a:rPr>
              <a:t>: giải mã và mã hóa các tín hiệu bit, trong 802.11 định nghĩa</a:t>
            </a:r>
          </a:p>
          <a:p>
            <a:pPr algn="just">
              <a:lnSpc>
                <a:spcPts val="2775"/>
              </a:lnSpc>
            </a:pPr>
            <a:r>
              <a:rPr lang="en-US" sz="1982">
                <a:solidFill>
                  <a:srgbClr val="000000"/>
                </a:solidFill>
                <a:latin typeface="Libre Baskerville"/>
              </a:rPr>
              <a:t>dải tần và đặc điểm ăng-ten</a:t>
            </a:r>
          </a:p>
        </p:txBody>
      </p:sp>
      <p:sp>
        <p:nvSpPr>
          <p:cNvPr id="6" name="TextBox 6"/>
          <p:cNvSpPr txBox="1"/>
          <p:nvPr/>
        </p:nvSpPr>
        <p:spPr>
          <a:xfrm>
            <a:off x="115263" y="4810334"/>
            <a:ext cx="4486609" cy="1934845"/>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Bold"/>
              </a:rPr>
              <a:t>Tầng Medium Access control</a:t>
            </a:r>
            <a:r>
              <a:rPr lang="en-US" sz="2199">
                <a:solidFill>
                  <a:srgbClr val="000000"/>
                </a:solidFill>
                <a:latin typeface="Libre Baskerville"/>
              </a:rPr>
              <a:t>: nhiệm vụ đưa các dữ liệu vào data fram và kiểm soát lỗi, trong IEEE 802.11 kiểm soát giao thức không dây</a:t>
            </a:r>
          </a:p>
        </p:txBody>
      </p:sp>
      <p:sp>
        <p:nvSpPr>
          <p:cNvPr id="7" name="TextBox 7"/>
          <p:cNvSpPr txBox="1"/>
          <p:nvPr/>
        </p:nvSpPr>
        <p:spPr>
          <a:xfrm>
            <a:off x="5131216" y="4810334"/>
            <a:ext cx="4486609" cy="154432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Bold"/>
              </a:rPr>
              <a:t>Tầng Logical Link Control</a:t>
            </a:r>
            <a:r>
              <a:rPr lang="en-US" sz="2199">
                <a:solidFill>
                  <a:srgbClr val="000000"/>
                </a:solidFill>
                <a:latin typeface="Libre Baskerville"/>
              </a:rPr>
              <a:t>: kiểm soát lỗi và và khôi phục dữ liệu dựa trên CRC trong data fram.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1143393"/>
            <a:ext cx="8122869" cy="3496945"/>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Tiêu chuẩn 802.11 ban đầu đã bao gồm một loạt các tính năng bảo mật để đảm bảo sự riêng tư và xác thực, nhưng chúng khá yếu. Để bảo vệ sự riêng tư, 802.11 đã định nghĩa thuật toán Wired Equivalent Privacy (WEP). Tuy nhiên, phần bảo mật này trong tiêu chuẩn 802.11 chứa đựng nhiều điểm yếu quan trọng. Sau khi WEP được phát triển, the 802.11i task group đã xây dựng một loạt khả năng mới để giải quyết các vấn đề về bảo mật của WLAN. </a:t>
            </a:r>
          </a:p>
        </p:txBody>
      </p:sp>
      <p:sp>
        <p:nvSpPr>
          <p:cNvPr id="3" name="Freeform 3"/>
          <p:cNvSpPr/>
          <p:nvPr/>
        </p:nvSpPr>
        <p:spPr>
          <a:xfrm>
            <a:off x="2758089" y="4786156"/>
            <a:ext cx="4371089" cy="2224647"/>
          </a:xfrm>
          <a:custGeom>
            <a:avLst/>
            <a:gdLst/>
            <a:ahLst/>
            <a:cxnLst/>
            <a:rect l="l" t="t" r="r" b="b"/>
            <a:pathLst>
              <a:path w="4371089" h="2224647">
                <a:moveTo>
                  <a:pt x="0" y="0"/>
                </a:moveTo>
                <a:lnTo>
                  <a:pt x="4371089" y="0"/>
                </a:lnTo>
                <a:lnTo>
                  <a:pt x="4371089" y="2224647"/>
                </a:lnTo>
                <a:lnTo>
                  <a:pt x="0" y="2224647"/>
                </a:lnTo>
                <a:lnTo>
                  <a:pt x="0" y="0"/>
                </a:lnTo>
                <a:close/>
              </a:path>
            </a:pathLst>
          </a:custGeom>
          <a:blipFill>
            <a:blip r:embed="rId2"/>
            <a:stretch>
              <a:fillRect t="-1577" b="-1577"/>
            </a:stretch>
          </a:blipFill>
        </p:spPr>
      </p:sp>
      <p:sp>
        <p:nvSpPr>
          <p:cNvPr id="4" name="TextBox 4"/>
          <p:cNvSpPr txBox="1"/>
          <p:nvPr/>
        </p:nvSpPr>
        <p:spPr>
          <a:xfrm>
            <a:off x="731520" y="233680"/>
            <a:ext cx="8290560" cy="497840"/>
          </a:xfrm>
          <a:prstGeom prst="rect">
            <a:avLst/>
          </a:prstGeom>
        </p:spPr>
        <p:txBody>
          <a:bodyPr lIns="0" tIns="0" rIns="0" bIns="0" rtlCol="0" anchor="t">
            <a:spAutoFit/>
          </a:bodyPr>
          <a:lstStyle/>
          <a:p>
            <a:pPr>
              <a:lnSpc>
                <a:spcPts val="4060"/>
              </a:lnSpc>
            </a:pPr>
            <a:r>
              <a:rPr lang="en-US" sz="2900">
                <a:solidFill>
                  <a:srgbClr val="000000"/>
                </a:solidFill>
                <a:latin typeface="Libre Baskerville Bold"/>
              </a:rPr>
              <a:t>IEEE 802.11i WIRELESS LAN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233680"/>
            <a:ext cx="8290560" cy="497840"/>
          </a:xfrm>
          <a:prstGeom prst="rect">
            <a:avLst/>
          </a:prstGeom>
        </p:spPr>
        <p:txBody>
          <a:bodyPr lIns="0" tIns="0" rIns="0" bIns="0" rtlCol="0" anchor="t">
            <a:spAutoFit/>
          </a:bodyPr>
          <a:lstStyle/>
          <a:p>
            <a:pPr>
              <a:lnSpc>
                <a:spcPts val="4060"/>
              </a:lnSpc>
            </a:pPr>
            <a:r>
              <a:rPr lang="en-US" sz="2900">
                <a:solidFill>
                  <a:srgbClr val="000000"/>
                </a:solidFill>
                <a:latin typeface="Libre Baskerville Bold"/>
              </a:rPr>
              <a:t>Dịch vụ IEEE 802.11i</a:t>
            </a:r>
          </a:p>
        </p:txBody>
      </p:sp>
      <p:sp>
        <p:nvSpPr>
          <p:cNvPr id="3" name="TextBox 3"/>
          <p:cNvSpPr txBox="1"/>
          <p:nvPr/>
        </p:nvSpPr>
        <p:spPr>
          <a:xfrm>
            <a:off x="731520" y="1277060"/>
            <a:ext cx="9022080" cy="154432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Authentication: </a:t>
            </a:r>
            <a:r>
              <a:rPr lang="en-US" sz="2199">
                <a:solidFill>
                  <a:srgbClr val="000000"/>
                </a:solidFill>
                <a:latin typeface="Libre Baskerville"/>
              </a:rPr>
              <a:t>Giao thức được sử dụng để xác định trao đổi giữa người dùng và AS cung cấp xác thực lẫn nhau và tạo khóa tạm thời được sử dụng giữa máy khách và AP qua liên kết không dây </a:t>
            </a:r>
          </a:p>
        </p:txBody>
      </p:sp>
      <p:sp>
        <p:nvSpPr>
          <p:cNvPr id="4" name="TextBox 4"/>
          <p:cNvSpPr txBox="1"/>
          <p:nvPr/>
        </p:nvSpPr>
        <p:spPr>
          <a:xfrm>
            <a:off x="731520" y="3045609"/>
            <a:ext cx="9022080" cy="154432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Access control: </a:t>
            </a:r>
            <a:r>
              <a:rPr lang="en-US" sz="2199">
                <a:solidFill>
                  <a:srgbClr val="000000"/>
                </a:solidFill>
                <a:latin typeface="Libre Baskerville"/>
              </a:rPr>
              <a:t>Chức năng này thực thi việc sử dụng chức năng xác thực, định tuyến các thông điệp một cách chính xác và tạo điều kiện trao đổi khóa. Nó có thể hoạt động với nhiều giao thức xác thực khác nhau</a:t>
            </a:r>
          </a:p>
        </p:txBody>
      </p:sp>
      <p:sp>
        <p:nvSpPr>
          <p:cNvPr id="5" name="TextBox 5"/>
          <p:cNvSpPr txBox="1"/>
          <p:nvPr/>
        </p:nvSpPr>
        <p:spPr>
          <a:xfrm>
            <a:off x="731520" y="4923521"/>
            <a:ext cx="9022080" cy="115379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Privacy with message integrity: </a:t>
            </a:r>
            <a:r>
              <a:rPr lang="en-US" sz="2199">
                <a:solidFill>
                  <a:srgbClr val="000000"/>
                </a:solidFill>
                <a:latin typeface="Libre Baskerville"/>
              </a:rPr>
              <a:t>Dữ liệu cấp MAC (ví dụ: PDU LLC) được mã hóa cùng với mã toàn vẹn của thông báo để đảm bảo rằng dữ liệu không bị thay đổi.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5669280" y="-142240"/>
            <a:ext cx="4185920" cy="7586980"/>
          </a:xfrm>
          <a:prstGeom prst="rect">
            <a:avLst/>
          </a:prstGeom>
          <a:solidFill>
            <a:srgbClr val="6C5336"/>
          </a:solidFill>
        </p:spPr>
      </p:sp>
      <p:grpSp>
        <p:nvGrpSpPr>
          <p:cNvPr id="3" name="Group 3"/>
          <p:cNvGrpSpPr/>
          <p:nvPr/>
        </p:nvGrpSpPr>
        <p:grpSpPr>
          <a:xfrm>
            <a:off x="6367567" y="617220"/>
            <a:ext cx="3386033" cy="1060831"/>
            <a:chOff x="0" y="0"/>
            <a:chExt cx="4514711" cy="1414441"/>
          </a:xfrm>
        </p:grpSpPr>
        <p:sp>
          <p:nvSpPr>
            <p:cNvPr id="4" name="TextBox 4"/>
            <p:cNvSpPr txBox="1"/>
            <p:nvPr/>
          </p:nvSpPr>
          <p:spPr>
            <a:xfrm>
              <a:off x="0" y="-38100"/>
              <a:ext cx="3539351" cy="846667"/>
            </a:xfrm>
            <a:prstGeom prst="rect">
              <a:avLst/>
            </a:prstGeom>
          </p:spPr>
          <p:txBody>
            <a:bodyPr lIns="0" tIns="0" rIns="0" bIns="0" rtlCol="0" anchor="t">
              <a:spAutoFit/>
            </a:bodyPr>
            <a:lstStyle/>
            <a:p>
              <a:pPr algn="just">
                <a:lnSpc>
                  <a:spcPts val="5199"/>
                </a:lnSpc>
              </a:pPr>
              <a:r>
                <a:rPr lang="en-US" sz="3999" spc="39">
                  <a:solidFill>
                    <a:srgbClr val="EFEBE0"/>
                  </a:solidFill>
                  <a:latin typeface="Libre Baskerville Bold"/>
                </a:rPr>
                <a:t>Contents</a:t>
              </a:r>
            </a:p>
          </p:txBody>
        </p:sp>
        <p:sp>
          <p:nvSpPr>
            <p:cNvPr id="5" name="AutoShape 5"/>
            <p:cNvSpPr/>
            <p:nvPr/>
          </p:nvSpPr>
          <p:spPr>
            <a:xfrm>
              <a:off x="2821378" y="1360255"/>
              <a:ext cx="1693333" cy="54187"/>
            </a:xfrm>
            <a:prstGeom prst="rect">
              <a:avLst/>
            </a:prstGeom>
            <a:solidFill>
              <a:srgbClr val="EFEBE0"/>
            </a:solidFill>
          </p:spPr>
        </p:sp>
      </p:grpSp>
      <p:sp>
        <p:nvSpPr>
          <p:cNvPr id="6" name="AutoShape 6"/>
          <p:cNvSpPr/>
          <p:nvPr/>
        </p:nvSpPr>
        <p:spPr>
          <a:xfrm>
            <a:off x="0" y="171988"/>
            <a:ext cx="1930400" cy="40640"/>
          </a:xfrm>
          <a:prstGeom prst="rect">
            <a:avLst/>
          </a:prstGeom>
          <a:solidFill>
            <a:srgbClr val="1D1B1E"/>
          </a:solidFill>
        </p:spPr>
      </p:sp>
      <p:sp>
        <p:nvSpPr>
          <p:cNvPr id="7" name="Freeform 7"/>
          <p:cNvSpPr/>
          <p:nvPr/>
        </p:nvSpPr>
        <p:spPr>
          <a:xfrm>
            <a:off x="6362675" y="2589246"/>
            <a:ext cx="2659405" cy="3994434"/>
          </a:xfrm>
          <a:custGeom>
            <a:avLst/>
            <a:gdLst/>
            <a:ahLst/>
            <a:cxnLst/>
            <a:rect l="l" t="t" r="r" b="b"/>
            <a:pathLst>
              <a:path w="2659405" h="3994434">
                <a:moveTo>
                  <a:pt x="0" y="0"/>
                </a:moveTo>
                <a:lnTo>
                  <a:pt x="2659405" y="0"/>
                </a:lnTo>
                <a:lnTo>
                  <a:pt x="2659405" y="3994434"/>
                </a:lnTo>
                <a:lnTo>
                  <a:pt x="0" y="3994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98160" y="451866"/>
            <a:ext cx="4300231" cy="949960"/>
            <a:chOff x="0" y="0"/>
            <a:chExt cx="5733642" cy="1266613"/>
          </a:xfrm>
        </p:grpSpPr>
        <p:sp>
          <p:nvSpPr>
            <p:cNvPr id="9" name="TextBox 9"/>
            <p:cNvSpPr txBox="1"/>
            <p:nvPr/>
          </p:nvSpPr>
          <p:spPr>
            <a:xfrm>
              <a:off x="0" y="-19050"/>
              <a:ext cx="5733642" cy="464397"/>
            </a:xfrm>
            <a:prstGeom prst="rect">
              <a:avLst/>
            </a:prstGeom>
          </p:spPr>
          <p:txBody>
            <a:bodyPr lIns="0" tIns="0" rIns="0" bIns="0" rtlCol="0" anchor="t">
              <a:spAutoFit/>
            </a:bodyPr>
            <a:lstStyle/>
            <a:p>
              <a:pPr>
                <a:lnSpc>
                  <a:spcPts val="2859"/>
                </a:lnSpc>
              </a:pPr>
              <a:r>
                <a:rPr lang="en-US" sz="2199" spc="109">
                  <a:solidFill>
                    <a:srgbClr val="6C5336"/>
                  </a:solidFill>
                  <a:latin typeface="Libre Baskerville Bold"/>
                </a:rPr>
                <a:t>TỔNG QUAN VỀ ĐỀ TÀI</a:t>
              </a:r>
            </a:p>
          </p:txBody>
        </p:sp>
        <p:sp>
          <p:nvSpPr>
            <p:cNvPr id="10" name="TextBox 10"/>
            <p:cNvSpPr txBox="1"/>
            <p:nvPr/>
          </p:nvSpPr>
          <p:spPr>
            <a:xfrm>
              <a:off x="0" y="542713"/>
              <a:ext cx="5732193" cy="723900"/>
            </a:xfrm>
            <a:prstGeom prst="rect">
              <a:avLst/>
            </a:prstGeom>
          </p:spPr>
          <p:txBody>
            <a:bodyPr lIns="0" tIns="0" rIns="0" bIns="0" rtlCol="0" anchor="t">
              <a:spAutoFit/>
            </a:bodyPr>
            <a:lstStyle/>
            <a:p>
              <a:pPr algn="l">
                <a:lnSpc>
                  <a:spcPts val="2250"/>
                </a:lnSpc>
              </a:pPr>
              <a:r>
                <a:rPr lang="en-US" sz="1500">
                  <a:solidFill>
                    <a:srgbClr val="1D1B1E"/>
                  </a:solidFill>
                  <a:latin typeface="Libre Baskerville Italics"/>
                </a:rPr>
                <a:t>trình bày các nội dung chính liên quan đến đề tài cũng như phương pháp thực hiện</a:t>
              </a:r>
            </a:p>
          </p:txBody>
        </p:sp>
      </p:grpSp>
      <p:grpSp>
        <p:nvGrpSpPr>
          <p:cNvPr id="11" name="Group 11"/>
          <p:cNvGrpSpPr/>
          <p:nvPr/>
        </p:nvGrpSpPr>
        <p:grpSpPr>
          <a:xfrm>
            <a:off x="198160" y="1678051"/>
            <a:ext cx="5471120" cy="1562100"/>
            <a:chOff x="0" y="0"/>
            <a:chExt cx="7294827" cy="2082800"/>
          </a:xfrm>
        </p:grpSpPr>
        <p:sp>
          <p:nvSpPr>
            <p:cNvPr id="12" name="TextBox 12"/>
            <p:cNvSpPr txBox="1"/>
            <p:nvPr/>
          </p:nvSpPr>
          <p:spPr>
            <a:xfrm>
              <a:off x="0" y="-19050"/>
              <a:ext cx="7294827" cy="1280583"/>
            </a:xfrm>
            <a:prstGeom prst="rect">
              <a:avLst/>
            </a:prstGeom>
          </p:spPr>
          <p:txBody>
            <a:bodyPr lIns="0" tIns="0" rIns="0" bIns="0" rtlCol="0" anchor="t">
              <a:spAutoFit/>
            </a:bodyPr>
            <a:lstStyle/>
            <a:p>
              <a:pPr>
                <a:lnSpc>
                  <a:spcPts val="2600"/>
                </a:lnSpc>
              </a:pPr>
              <a:r>
                <a:rPr lang="en-US" sz="2000" spc="100">
                  <a:solidFill>
                    <a:srgbClr val="6C5336"/>
                  </a:solidFill>
                  <a:latin typeface="Libre Baskerville Bold"/>
                </a:rPr>
                <a:t>CƠ CHẾ HOẠT ĐỘNG CỦA MẠNG WIFI VÀ CÁC HÌNH THỨC </a:t>
              </a:r>
            </a:p>
            <a:p>
              <a:pPr>
                <a:lnSpc>
                  <a:spcPts val="2600"/>
                </a:lnSpc>
              </a:pPr>
              <a:r>
                <a:rPr lang="en-US" sz="2000" spc="100">
                  <a:solidFill>
                    <a:srgbClr val="6C5336"/>
                  </a:solidFill>
                  <a:latin typeface="Libre Baskerville Bold"/>
                </a:rPr>
                <a:t>TẤN CÔNG PHỔ BIẾN</a:t>
              </a:r>
            </a:p>
          </p:txBody>
        </p:sp>
        <p:sp>
          <p:nvSpPr>
            <p:cNvPr id="13" name="TextBox 13"/>
            <p:cNvSpPr txBox="1"/>
            <p:nvPr/>
          </p:nvSpPr>
          <p:spPr>
            <a:xfrm>
              <a:off x="0" y="1358900"/>
              <a:ext cx="7292984" cy="723900"/>
            </a:xfrm>
            <a:prstGeom prst="rect">
              <a:avLst/>
            </a:prstGeom>
          </p:spPr>
          <p:txBody>
            <a:bodyPr lIns="0" tIns="0" rIns="0" bIns="0" rtlCol="0" anchor="t">
              <a:spAutoFit/>
            </a:bodyPr>
            <a:lstStyle/>
            <a:p>
              <a:pPr>
                <a:lnSpc>
                  <a:spcPts val="2250"/>
                </a:lnSpc>
              </a:pPr>
              <a:r>
                <a:rPr lang="en-US" sz="1500">
                  <a:solidFill>
                    <a:srgbClr val="1D1B1E"/>
                  </a:solidFill>
                  <a:latin typeface="Libre Baskerville Italics"/>
                </a:rPr>
                <a:t>trình bày các đặc điểm, cơ chế trong hoạt động của mạng </a:t>
              </a:r>
            </a:p>
            <a:p>
              <a:pPr algn="l">
                <a:lnSpc>
                  <a:spcPts val="2250"/>
                </a:lnSpc>
              </a:pPr>
              <a:r>
                <a:rPr lang="en-US" sz="1500">
                  <a:solidFill>
                    <a:srgbClr val="1D1B1E"/>
                  </a:solidFill>
                  <a:latin typeface="Libre Baskerville Italics"/>
                </a:rPr>
                <a:t>wifi và các hình thức tấn công mạng wifi phổ biến hiện nay</a:t>
              </a:r>
            </a:p>
          </p:txBody>
        </p:sp>
      </p:grpSp>
      <p:grpSp>
        <p:nvGrpSpPr>
          <p:cNvPr id="14" name="Group 14"/>
          <p:cNvGrpSpPr/>
          <p:nvPr/>
        </p:nvGrpSpPr>
        <p:grpSpPr>
          <a:xfrm>
            <a:off x="198160" y="3516376"/>
            <a:ext cx="5471120" cy="1524000"/>
            <a:chOff x="0" y="0"/>
            <a:chExt cx="7294827" cy="2032000"/>
          </a:xfrm>
        </p:grpSpPr>
        <p:sp>
          <p:nvSpPr>
            <p:cNvPr id="15" name="TextBox 15"/>
            <p:cNvSpPr txBox="1"/>
            <p:nvPr/>
          </p:nvSpPr>
          <p:spPr>
            <a:xfrm>
              <a:off x="0" y="-19050"/>
              <a:ext cx="7294827" cy="848783"/>
            </a:xfrm>
            <a:prstGeom prst="rect">
              <a:avLst/>
            </a:prstGeom>
          </p:spPr>
          <p:txBody>
            <a:bodyPr lIns="0" tIns="0" rIns="0" bIns="0" rtlCol="0" anchor="t">
              <a:spAutoFit/>
            </a:bodyPr>
            <a:lstStyle/>
            <a:p>
              <a:pPr>
                <a:lnSpc>
                  <a:spcPts val="2600"/>
                </a:lnSpc>
              </a:pPr>
              <a:r>
                <a:rPr lang="en-US" sz="2000" spc="100">
                  <a:solidFill>
                    <a:srgbClr val="6C5336"/>
                  </a:solidFill>
                  <a:latin typeface="Libre Baskerville Bold"/>
                </a:rPr>
                <a:t>PMKID ATTACK TRÊN CÁC MẠNG WPA/WPA2 WIFI</a:t>
              </a:r>
            </a:p>
          </p:txBody>
        </p:sp>
        <p:sp>
          <p:nvSpPr>
            <p:cNvPr id="16" name="TextBox 16"/>
            <p:cNvSpPr txBox="1"/>
            <p:nvPr/>
          </p:nvSpPr>
          <p:spPr>
            <a:xfrm>
              <a:off x="0" y="927100"/>
              <a:ext cx="7292984" cy="1104900"/>
            </a:xfrm>
            <a:prstGeom prst="rect">
              <a:avLst/>
            </a:prstGeom>
          </p:spPr>
          <p:txBody>
            <a:bodyPr lIns="0" tIns="0" rIns="0" bIns="0" rtlCol="0" anchor="t">
              <a:spAutoFit/>
            </a:bodyPr>
            <a:lstStyle/>
            <a:p>
              <a:pPr>
                <a:lnSpc>
                  <a:spcPts val="2250"/>
                </a:lnSpc>
              </a:pPr>
              <a:r>
                <a:rPr lang="en-US" sz="1500">
                  <a:solidFill>
                    <a:srgbClr val="1D1B1E"/>
                  </a:solidFill>
                  <a:latin typeface="Libre Baskerville Italics"/>
                </a:rPr>
                <a:t>nêu ra khái niệm về PMKID, cấu trúc và cơ chế hoạt </a:t>
              </a:r>
            </a:p>
            <a:p>
              <a:pPr>
                <a:lnSpc>
                  <a:spcPts val="2250"/>
                </a:lnSpc>
              </a:pPr>
              <a:r>
                <a:rPr lang="en-US" sz="1500">
                  <a:solidFill>
                    <a:srgbClr val="1D1B1E"/>
                  </a:solidFill>
                  <a:latin typeface="Libre Baskerville Italics"/>
                </a:rPr>
                <a:t>động đồng thời mô tả kỹ thuật tấn công mạng wifi dựa</a:t>
              </a:r>
            </a:p>
            <a:p>
              <a:pPr algn="l">
                <a:lnSpc>
                  <a:spcPts val="2250"/>
                </a:lnSpc>
              </a:pPr>
              <a:r>
                <a:rPr lang="en-US" sz="1500">
                  <a:solidFill>
                    <a:srgbClr val="1D1B1E"/>
                  </a:solidFill>
                  <a:latin typeface="Libre Baskerville Italics"/>
                </a:rPr>
                <a:t>trên PMKID</a:t>
              </a:r>
            </a:p>
          </p:txBody>
        </p:sp>
      </p:grpSp>
      <p:grpSp>
        <p:nvGrpSpPr>
          <p:cNvPr id="17" name="Group 17"/>
          <p:cNvGrpSpPr/>
          <p:nvPr/>
        </p:nvGrpSpPr>
        <p:grpSpPr>
          <a:xfrm>
            <a:off x="198160" y="5478526"/>
            <a:ext cx="5471120" cy="1200150"/>
            <a:chOff x="0" y="0"/>
            <a:chExt cx="7294827" cy="1600200"/>
          </a:xfrm>
        </p:grpSpPr>
        <p:sp>
          <p:nvSpPr>
            <p:cNvPr id="18" name="TextBox 18"/>
            <p:cNvSpPr txBox="1"/>
            <p:nvPr/>
          </p:nvSpPr>
          <p:spPr>
            <a:xfrm>
              <a:off x="0" y="-19050"/>
              <a:ext cx="7294827" cy="416983"/>
            </a:xfrm>
            <a:prstGeom prst="rect">
              <a:avLst/>
            </a:prstGeom>
          </p:spPr>
          <p:txBody>
            <a:bodyPr lIns="0" tIns="0" rIns="0" bIns="0" rtlCol="0" anchor="t">
              <a:spAutoFit/>
            </a:bodyPr>
            <a:lstStyle/>
            <a:p>
              <a:pPr>
                <a:lnSpc>
                  <a:spcPts val="2600"/>
                </a:lnSpc>
              </a:pPr>
              <a:r>
                <a:rPr lang="en-US" sz="2000" spc="100">
                  <a:solidFill>
                    <a:srgbClr val="6C5336"/>
                  </a:solidFill>
                  <a:latin typeface="Libre Baskerville Bold"/>
                </a:rPr>
                <a:t>BÁO CÁO KẾT QUẢ CỦA DỰ ÁN</a:t>
              </a:r>
            </a:p>
          </p:txBody>
        </p:sp>
        <p:sp>
          <p:nvSpPr>
            <p:cNvPr id="19" name="TextBox 19"/>
            <p:cNvSpPr txBox="1"/>
            <p:nvPr/>
          </p:nvSpPr>
          <p:spPr>
            <a:xfrm>
              <a:off x="0" y="495300"/>
              <a:ext cx="7292984" cy="1104900"/>
            </a:xfrm>
            <a:prstGeom prst="rect">
              <a:avLst/>
            </a:prstGeom>
          </p:spPr>
          <p:txBody>
            <a:bodyPr lIns="0" tIns="0" rIns="0" bIns="0" rtlCol="0" anchor="t">
              <a:spAutoFit/>
            </a:bodyPr>
            <a:lstStyle/>
            <a:p>
              <a:pPr algn="l">
                <a:lnSpc>
                  <a:spcPts val="2250"/>
                </a:lnSpc>
              </a:pPr>
              <a:r>
                <a:rPr lang="en-US" sz="1500">
                  <a:solidFill>
                    <a:srgbClr val="1D1B1E"/>
                  </a:solidFill>
                  <a:latin typeface="Libre Baskerville Italics"/>
                </a:rPr>
                <a:t>thống kế và báo cáo chi tiết về các kết quả đạt được của dự án, các thiếu sót còn vướng mắc và bài học kinh nghiệm trong việc cải thiện và phát triển dự án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233680"/>
            <a:ext cx="8290560" cy="497840"/>
          </a:xfrm>
          <a:prstGeom prst="rect">
            <a:avLst/>
          </a:prstGeom>
        </p:spPr>
        <p:txBody>
          <a:bodyPr lIns="0" tIns="0" rIns="0" bIns="0" rtlCol="0" anchor="t">
            <a:spAutoFit/>
          </a:bodyPr>
          <a:lstStyle/>
          <a:p>
            <a:pPr>
              <a:lnSpc>
                <a:spcPts val="4060"/>
              </a:lnSpc>
            </a:pPr>
            <a:r>
              <a:rPr lang="en-US" sz="2900">
                <a:solidFill>
                  <a:srgbClr val="000000"/>
                </a:solidFill>
                <a:latin typeface="Libre Baskerville Bold"/>
              </a:rPr>
              <a:t>Các giai đoạn hoạt động của IEEE 802.11i</a:t>
            </a:r>
          </a:p>
        </p:txBody>
      </p:sp>
      <p:sp>
        <p:nvSpPr>
          <p:cNvPr id="3" name="TextBox 3"/>
          <p:cNvSpPr txBox="1"/>
          <p:nvPr/>
        </p:nvSpPr>
        <p:spPr>
          <a:xfrm>
            <a:off x="731520" y="1277060"/>
            <a:ext cx="9022080" cy="154432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Discovery: </a:t>
            </a:r>
            <a:r>
              <a:rPr lang="en-US" sz="2199">
                <a:solidFill>
                  <a:srgbClr val="000000"/>
                </a:solidFill>
                <a:latin typeface="Libre Baskerville"/>
              </a:rPr>
              <a:t>AP sử dụng các tin nhắn có tên Beacons và Probe Response để quảng bá chính sách bảo mật IEEE 802.11i của mình. STA sử dụng những thông tin này để xác định AP cho mạng WLAN mà nó muốn liên lạc. </a:t>
            </a:r>
          </a:p>
        </p:txBody>
      </p:sp>
      <p:sp>
        <p:nvSpPr>
          <p:cNvPr id="4" name="TextBox 4"/>
          <p:cNvSpPr txBox="1"/>
          <p:nvPr/>
        </p:nvSpPr>
        <p:spPr>
          <a:xfrm>
            <a:off x="731520" y="3657408"/>
            <a:ext cx="9022080" cy="232537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Authen: </a:t>
            </a:r>
            <a:r>
              <a:rPr lang="en-US" sz="2199">
                <a:solidFill>
                  <a:srgbClr val="000000"/>
                </a:solidFill>
                <a:latin typeface="Libre Baskerville"/>
              </a:rPr>
              <a:t>Trong giai đoạn này, STA và AS chứng minh danh tính của mình với nhau. AP chặn lưu lượng không xác thực giữa STA và AS</a:t>
            </a:r>
          </a:p>
          <a:p>
            <a:pPr>
              <a:lnSpc>
                <a:spcPts val="3079"/>
              </a:lnSpc>
            </a:pPr>
            <a:r>
              <a:rPr lang="en-US" sz="2199">
                <a:solidFill>
                  <a:srgbClr val="000000"/>
                </a:solidFill>
                <a:latin typeface="Libre Baskerville"/>
              </a:rPr>
              <a:t>cho đến khi giao dịch xác thực thành công. AP không tham gia vào giao dịch xác thực ngoài việc chuyển tiếp lưu lượng giữa STA và 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608874"/>
            <a:ext cx="9022080" cy="115379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Key generation and distribution: </a:t>
            </a:r>
            <a:r>
              <a:rPr lang="en-US" sz="2199">
                <a:solidFill>
                  <a:srgbClr val="000000"/>
                </a:solidFill>
                <a:latin typeface="Libre Baskerville"/>
              </a:rPr>
              <a:t>AP và STA thực hiện một số thao tác khiến các khóa mật mã được tạo và đặt trên AP và STA. Các khung chỉ được trao đổi giữa AP và STA</a:t>
            </a:r>
            <a:r>
              <a:rPr lang="en-US" sz="2199">
                <a:solidFill>
                  <a:srgbClr val="000000"/>
                </a:solidFill>
                <a:latin typeface="Libre Baskerville Bold"/>
              </a:rPr>
              <a:t>.</a:t>
            </a:r>
          </a:p>
        </p:txBody>
      </p:sp>
      <p:sp>
        <p:nvSpPr>
          <p:cNvPr id="3" name="TextBox 3"/>
          <p:cNvSpPr txBox="1"/>
          <p:nvPr/>
        </p:nvSpPr>
        <p:spPr>
          <a:xfrm>
            <a:off x="658447" y="2579652"/>
            <a:ext cx="9095153" cy="193484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Protected data transfer:: </a:t>
            </a:r>
            <a:r>
              <a:rPr lang="en-US" sz="2199">
                <a:solidFill>
                  <a:srgbClr val="000000"/>
                </a:solidFill>
                <a:latin typeface="Libre Baskerville"/>
              </a:rPr>
              <a:t>Các khung được trao đổi giữa STA và trạm cuối thông qua AP. Như được biểu thị bằng đánh dấu và biểu tượng mô-đun mã hóa, việc truyền dữ liệu an toàn chỉ diễn ra giữa STA và AP; bảo mật không được cung cấp từ đầu đến cuối.</a:t>
            </a:r>
          </a:p>
        </p:txBody>
      </p:sp>
      <p:sp>
        <p:nvSpPr>
          <p:cNvPr id="4" name="TextBox 4"/>
          <p:cNvSpPr txBox="1"/>
          <p:nvPr/>
        </p:nvSpPr>
        <p:spPr>
          <a:xfrm>
            <a:off x="658447" y="4737048"/>
            <a:ext cx="9095153" cy="115379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connection terminate: </a:t>
            </a:r>
            <a:r>
              <a:rPr lang="en-US" sz="2199">
                <a:solidFill>
                  <a:srgbClr val="000000"/>
                </a:solidFill>
                <a:latin typeface="Libre Baskerville"/>
              </a:rPr>
              <a:t>Các khung trao đổi AP và STA. Trong giai đoạn này, kết nối an toàn bị ngắt và kết nối được khôi phục về trạng thái ban đầu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156767"/>
            <a:ext cx="5986409" cy="7628734"/>
            <a:chOff x="0" y="0"/>
            <a:chExt cx="7981879" cy="10171646"/>
          </a:xfrm>
        </p:grpSpPr>
        <p:sp>
          <p:nvSpPr>
            <p:cNvPr id="3" name="AutoShape 3"/>
            <p:cNvSpPr/>
            <p:nvPr/>
          </p:nvSpPr>
          <p:spPr>
            <a:xfrm>
              <a:off x="0" y="0"/>
              <a:ext cx="7981879" cy="10171646"/>
            </a:xfrm>
            <a:prstGeom prst="rect">
              <a:avLst/>
            </a:prstGeom>
            <a:solidFill>
              <a:srgbClr val="6C5336"/>
            </a:solidFill>
          </p:spPr>
        </p:sp>
        <p:sp>
          <p:nvSpPr>
            <p:cNvPr id="4" name="TextBox 4"/>
            <p:cNvSpPr txBox="1"/>
            <p:nvPr/>
          </p:nvSpPr>
          <p:spPr>
            <a:xfrm>
              <a:off x="412771" y="3485623"/>
              <a:ext cx="7156337" cy="3200400"/>
            </a:xfrm>
            <a:prstGeom prst="rect">
              <a:avLst/>
            </a:prstGeom>
          </p:spPr>
          <p:txBody>
            <a:bodyPr lIns="0" tIns="0" rIns="0" bIns="0" rtlCol="0" anchor="t">
              <a:spAutoFit/>
            </a:bodyPr>
            <a:lstStyle/>
            <a:p>
              <a:pPr algn="ctr">
                <a:lnSpc>
                  <a:spcPts val="6359"/>
                </a:lnSpc>
              </a:pPr>
              <a:r>
                <a:rPr lang="en-US" sz="5299" spc="105">
                  <a:solidFill>
                    <a:srgbClr val="EFEBE0"/>
                  </a:solidFill>
                  <a:latin typeface="Faustina Semi-Bold"/>
                </a:rPr>
                <a:t>PMKID ATTACK TRÊN CÁC MẠNG WPA/WPA2 WIFI</a:t>
              </a: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716409" y="6940073"/>
            <a:ext cx="1270000" cy="40640"/>
          </a:xfrm>
          <a:prstGeom prst="rect">
            <a:avLst/>
          </a:prstGeom>
          <a:solidFill>
            <a:srgbClr val="EFEBE0"/>
          </a:solidFill>
        </p:spPr>
      </p:sp>
      <p:sp>
        <p:nvSpPr>
          <p:cNvPr id="7" name="Freeform 7"/>
          <p:cNvSpPr/>
          <p:nvPr/>
        </p:nvSpPr>
        <p:spPr>
          <a:xfrm>
            <a:off x="5986409" y="909716"/>
            <a:ext cx="4323146" cy="5852160"/>
          </a:xfrm>
          <a:custGeom>
            <a:avLst/>
            <a:gdLst/>
            <a:ahLst/>
            <a:cxnLst/>
            <a:rect l="l" t="t" r="r" b="b"/>
            <a:pathLst>
              <a:path w="4323146" h="5852160">
                <a:moveTo>
                  <a:pt x="0" y="0"/>
                </a:moveTo>
                <a:lnTo>
                  <a:pt x="4323146" y="0"/>
                </a:lnTo>
                <a:lnTo>
                  <a:pt x="4323146" y="5852160"/>
                </a:lnTo>
                <a:lnTo>
                  <a:pt x="0" y="5852160"/>
                </a:lnTo>
                <a:lnTo>
                  <a:pt x="0" y="0"/>
                </a:lnTo>
                <a:close/>
              </a:path>
            </a:pathLst>
          </a:custGeom>
          <a:blipFill>
            <a:blip r:embed="rId2"/>
            <a:stretch>
              <a:fillRect l="-25666"/>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1704416" y="4556973"/>
            <a:ext cx="6344768" cy="2758227"/>
          </a:xfrm>
          <a:custGeom>
            <a:avLst/>
            <a:gdLst/>
            <a:ahLst/>
            <a:cxnLst/>
            <a:rect l="l" t="t" r="r" b="b"/>
            <a:pathLst>
              <a:path w="6344768" h="2758227">
                <a:moveTo>
                  <a:pt x="0" y="0"/>
                </a:moveTo>
                <a:lnTo>
                  <a:pt x="6344768" y="0"/>
                </a:lnTo>
                <a:lnTo>
                  <a:pt x="6344768" y="2758227"/>
                </a:lnTo>
                <a:lnTo>
                  <a:pt x="0" y="2758227"/>
                </a:lnTo>
                <a:lnTo>
                  <a:pt x="0" y="0"/>
                </a:lnTo>
                <a:close/>
              </a:path>
            </a:pathLst>
          </a:custGeom>
          <a:blipFill>
            <a:blip r:embed="rId2"/>
            <a:stretch>
              <a:fillRect t="-3913" b="-3913"/>
            </a:stretch>
          </a:blipFill>
        </p:spPr>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4" name="TextBox 4"/>
          <p:cNvSpPr txBox="1"/>
          <p:nvPr/>
        </p:nvSpPr>
        <p:spPr>
          <a:xfrm>
            <a:off x="731520" y="1456214"/>
            <a:ext cx="8290560" cy="1313815"/>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Libre Baskerville"/>
              </a:rPr>
              <a:t>Kỹ thuật tấn công WPA/WPA2</a:t>
            </a:r>
            <a:r>
              <a:rPr lang="en-US" sz="1900">
                <a:solidFill>
                  <a:srgbClr val="EB060B"/>
                </a:solidFill>
                <a:latin typeface="Libre Baskerville"/>
              </a:rPr>
              <a:t> </a:t>
            </a:r>
            <a:r>
              <a:rPr lang="en-US" sz="1900">
                <a:solidFill>
                  <a:srgbClr val="000000"/>
                </a:solidFill>
                <a:latin typeface="Libre Baskerville"/>
              </a:rPr>
              <a:t>sử dụng </a:t>
            </a:r>
            <a:r>
              <a:rPr lang="en-US" sz="1900">
                <a:solidFill>
                  <a:srgbClr val="EB060B"/>
                </a:solidFill>
                <a:latin typeface="Libre Baskerville"/>
              </a:rPr>
              <a:t>PMKID</a:t>
            </a:r>
            <a:r>
              <a:rPr lang="en-US" sz="1900">
                <a:solidFill>
                  <a:srgbClr val="000000"/>
                </a:solidFill>
                <a:latin typeface="Libre Baskerville"/>
              </a:rPr>
              <a:t> được phát hiện bởi Jens ‘Atom’ Steube, người phát triển chính của công cụ crack mật khẩu nổi tiếng Hashcat vào năm 2018 trên các mạng không dây sử dụng </a:t>
            </a:r>
            <a:r>
              <a:rPr lang="en-US" sz="1900">
                <a:solidFill>
                  <a:srgbClr val="EB060B"/>
                </a:solidFill>
                <a:latin typeface="Libre Baskerville"/>
              </a:rPr>
              <a:t>WPA/WPA2-PSK</a:t>
            </a:r>
            <a:r>
              <a:rPr lang="en-US" sz="1900">
                <a:solidFill>
                  <a:srgbClr val="000000"/>
                </a:solidFill>
                <a:latin typeface="Libre Baskerville"/>
              </a:rPr>
              <a:t> (pre-shared key)</a:t>
            </a:r>
          </a:p>
        </p:txBody>
      </p:sp>
      <p:sp>
        <p:nvSpPr>
          <p:cNvPr id="5" name="TextBox 5"/>
          <p:cNvSpPr txBox="1"/>
          <p:nvPr/>
        </p:nvSpPr>
        <p:spPr>
          <a:xfrm>
            <a:off x="731520" y="2955476"/>
            <a:ext cx="8290560" cy="1313815"/>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Libre Baskerville"/>
              </a:rPr>
              <a:t>Lỗ hổng này cho phép kẻ tấn công lấy được </a:t>
            </a:r>
            <a:r>
              <a:rPr lang="en-US" sz="1900">
                <a:solidFill>
                  <a:srgbClr val="EB060B"/>
                </a:solidFill>
                <a:latin typeface="Libre Baskerville"/>
              </a:rPr>
              <a:t>PSK</a:t>
            </a:r>
            <a:r>
              <a:rPr lang="en-US" sz="1900">
                <a:solidFill>
                  <a:srgbClr val="000000"/>
                </a:solidFill>
                <a:latin typeface="Libre Baskerville"/>
              </a:rPr>
              <a:t> đang được sử dụng cho SSID cụ thể. Điều này ảnh hưởng đến hầu hết các nhà cung cấp dịch vụ không dây sử dụng công nghệ chuyển vùng theo các tiêu chuẩn mạng </a:t>
            </a:r>
            <a:r>
              <a:rPr lang="en-US" sz="1900">
                <a:solidFill>
                  <a:srgbClr val="EB060B"/>
                </a:solidFill>
                <a:latin typeface="Libre Baskerville"/>
              </a:rPr>
              <a:t>802.11i/p/q/r</a:t>
            </a:r>
            <a:r>
              <a:rPr lang="en-US" sz="1900">
                <a:solidFill>
                  <a:srgbClr val="000000"/>
                </a:solidFill>
                <a:latin typeface="Libre Baskerville"/>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5946688" y="3507264"/>
            <a:ext cx="3806912" cy="3473450"/>
          </a:xfrm>
          <a:custGeom>
            <a:avLst/>
            <a:gdLst/>
            <a:ahLst/>
            <a:cxnLst/>
            <a:rect l="l" t="t" r="r" b="b"/>
            <a:pathLst>
              <a:path w="3806912" h="3473450">
                <a:moveTo>
                  <a:pt x="0" y="0"/>
                </a:moveTo>
                <a:lnTo>
                  <a:pt x="3806912" y="0"/>
                </a:lnTo>
                <a:lnTo>
                  <a:pt x="3806912" y="3473450"/>
                </a:lnTo>
                <a:lnTo>
                  <a:pt x="0" y="3473450"/>
                </a:lnTo>
                <a:lnTo>
                  <a:pt x="0" y="0"/>
                </a:lnTo>
                <a:close/>
              </a:path>
            </a:pathLst>
          </a:custGeom>
          <a:blipFill>
            <a:blip r:embed="rId2"/>
            <a:stretch>
              <a:fillRect l="-20850" r="-15349"/>
            </a:stretch>
          </a:blipFill>
        </p:spPr>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4" name="TextBox 4"/>
          <p:cNvSpPr txBox="1"/>
          <p:nvPr/>
        </p:nvSpPr>
        <p:spPr>
          <a:xfrm>
            <a:off x="731520" y="1408906"/>
            <a:ext cx="8290560" cy="1647190"/>
          </a:xfrm>
          <a:prstGeom prst="rect">
            <a:avLst/>
          </a:prstGeom>
        </p:spPr>
        <p:txBody>
          <a:bodyPr lIns="0" tIns="0" rIns="0" bIns="0" rtlCol="0" anchor="t">
            <a:spAutoFit/>
          </a:bodyPr>
          <a:lstStyle/>
          <a:p>
            <a:pPr algn="just">
              <a:lnSpc>
                <a:spcPts val="2660"/>
              </a:lnSpc>
              <a:spcBef>
                <a:spcPct val="0"/>
              </a:spcBef>
            </a:pPr>
            <a:r>
              <a:rPr lang="en-US" sz="1900">
                <a:solidFill>
                  <a:srgbClr val="EB060B"/>
                </a:solidFill>
                <a:latin typeface="Libre Baskerville"/>
              </a:rPr>
              <a:t>PMKID</a:t>
            </a:r>
            <a:r>
              <a:rPr lang="en-US" sz="1900">
                <a:solidFill>
                  <a:srgbClr val="000000"/>
                </a:solidFill>
                <a:latin typeface="Libre Baskerville"/>
              </a:rPr>
              <a:t> (Pairwise Master Key Identifier) là một phần quan trọng trong quá trình xác thực của các mạng Wi-Fi được bảo vệ bằng WPA/WPA2-PSK. PMKID được gửi từ AP đến client trong một gói tin</a:t>
            </a:r>
            <a:r>
              <a:rPr lang="en-US" sz="1900">
                <a:solidFill>
                  <a:srgbClr val="EB060B"/>
                </a:solidFill>
                <a:latin typeface="Libre Baskerville"/>
              </a:rPr>
              <a:t> RSN IE</a:t>
            </a:r>
            <a:r>
              <a:rPr lang="en-US" sz="1900">
                <a:solidFill>
                  <a:srgbClr val="000000"/>
                </a:solidFill>
                <a:latin typeface="Libre Baskerville"/>
              </a:rPr>
              <a:t> (Robust Security Network Information Element) trong quá trình bắt tay đầu tiên của quá trình xác thực WPA 4 bước.</a:t>
            </a:r>
          </a:p>
        </p:txBody>
      </p:sp>
      <p:sp>
        <p:nvSpPr>
          <p:cNvPr id="5" name="TextBox 5"/>
          <p:cNvSpPr txBox="1"/>
          <p:nvPr/>
        </p:nvSpPr>
        <p:spPr>
          <a:xfrm>
            <a:off x="731520" y="3476625"/>
            <a:ext cx="4823460" cy="2980690"/>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Libre Baskerville"/>
              </a:rPr>
              <a:t>PMKID được lưu vào </a:t>
            </a:r>
            <a:r>
              <a:rPr lang="en-US" sz="1900">
                <a:solidFill>
                  <a:srgbClr val="EB060B"/>
                </a:solidFill>
                <a:latin typeface="Libre Baskerville"/>
              </a:rPr>
              <a:t>bộ nhớ đệm</a:t>
            </a:r>
            <a:r>
              <a:rPr lang="en-US" sz="1900">
                <a:solidFill>
                  <a:srgbClr val="000000"/>
                </a:solidFill>
                <a:latin typeface="Libre Baskerville"/>
              </a:rPr>
              <a:t> trên các AP để tăng cường chuyển vùng. Bộ nhớ đệm PMK được sử dụng để thiết lập </a:t>
            </a:r>
            <a:r>
              <a:rPr lang="en-US" sz="1900">
                <a:solidFill>
                  <a:srgbClr val="EB060B"/>
                </a:solidFill>
                <a:latin typeface="Libre Baskerville"/>
              </a:rPr>
              <a:t>chuyển vùng mượt mà</a:t>
            </a:r>
            <a:r>
              <a:rPr lang="en-US" sz="1900">
                <a:solidFill>
                  <a:srgbClr val="000000"/>
                </a:solidFill>
                <a:latin typeface="Libre Baskerville"/>
              </a:rPr>
              <a:t> cho các ứng dụng nhạy cảm với thời gian. Sử dụng bộ nhớ đệm PMKID, máy khách không phải trải qua toàn bộ chu trình xác thực và</a:t>
            </a:r>
            <a:r>
              <a:rPr lang="en-US" sz="1900">
                <a:solidFill>
                  <a:srgbClr val="EB060B"/>
                </a:solidFill>
                <a:latin typeface="Libre Baskerville"/>
              </a:rPr>
              <a:t> giảm thời gian</a:t>
            </a:r>
            <a:r>
              <a:rPr lang="en-US" sz="1900">
                <a:solidFill>
                  <a:srgbClr val="000000"/>
                </a:solidFill>
                <a:latin typeface="Libre Baskerville"/>
              </a:rPr>
              <a:t> cần thiết để máy khách xác thực với AP mới.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685800" y="1066800"/>
            <a:ext cx="8728710" cy="3093347"/>
          </a:xfrm>
          <a:prstGeom prst="rect">
            <a:avLst/>
          </a:prstGeom>
        </p:spPr>
        <p:txBody>
          <a:bodyPr lIns="0" tIns="0" rIns="0" bIns="0" rtlCol="0" anchor="t">
            <a:spAutoFit/>
          </a:bodyPr>
          <a:lstStyle/>
          <a:p>
            <a:pPr algn="just">
              <a:lnSpc>
                <a:spcPts val="2660"/>
              </a:lnSpc>
            </a:pPr>
            <a:r>
              <a:rPr lang="en-US" sz="1900" dirty="0">
                <a:solidFill>
                  <a:srgbClr val="000000"/>
                </a:solidFill>
                <a:latin typeface="Libre Baskerville"/>
              </a:rPr>
              <a:t>PMKID </a:t>
            </a:r>
            <a:r>
              <a:rPr lang="en-US" sz="1900" dirty="0" err="1">
                <a:solidFill>
                  <a:srgbClr val="000000"/>
                </a:solidFill>
                <a:latin typeface="Libre Baskerville"/>
              </a:rPr>
              <a:t>được</a:t>
            </a:r>
            <a:r>
              <a:rPr lang="en-US" sz="1900" dirty="0">
                <a:solidFill>
                  <a:srgbClr val="000000"/>
                </a:solidFill>
                <a:latin typeface="Libre Baskerville"/>
              </a:rPr>
              <a:t> </a:t>
            </a:r>
            <a:r>
              <a:rPr lang="en-US" sz="1900" dirty="0" err="1">
                <a:solidFill>
                  <a:srgbClr val="000000"/>
                </a:solidFill>
                <a:latin typeface="Libre Baskerville"/>
              </a:rPr>
              <a:t>tạo</a:t>
            </a:r>
            <a:r>
              <a:rPr lang="en-US" sz="1900" dirty="0">
                <a:solidFill>
                  <a:srgbClr val="000000"/>
                </a:solidFill>
                <a:latin typeface="Libre Baskerville"/>
              </a:rPr>
              <a:t> </a:t>
            </a:r>
            <a:r>
              <a:rPr lang="en-US" sz="1900" dirty="0" err="1">
                <a:solidFill>
                  <a:srgbClr val="000000"/>
                </a:solidFill>
                <a:latin typeface="Libre Baskerville"/>
              </a:rPr>
              <a:t>ra</a:t>
            </a:r>
            <a:r>
              <a:rPr lang="en-US" sz="1900" dirty="0">
                <a:solidFill>
                  <a:srgbClr val="000000"/>
                </a:solidFill>
                <a:latin typeface="Libre Baskerville"/>
              </a:rPr>
              <a:t> </a:t>
            </a:r>
            <a:r>
              <a:rPr lang="en-US" sz="1900" dirty="0" err="1">
                <a:solidFill>
                  <a:srgbClr val="000000"/>
                </a:solidFill>
                <a:latin typeface="Libre Baskerville"/>
              </a:rPr>
              <a:t>sử</a:t>
            </a:r>
            <a:r>
              <a:rPr lang="en-US" sz="1900" dirty="0">
                <a:solidFill>
                  <a:srgbClr val="000000"/>
                </a:solidFill>
                <a:latin typeface="Libre Baskerville"/>
              </a:rPr>
              <a:t> </a:t>
            </a:r>
            <a:r>
              <a:rPr lang="en-US" sz="1900" dirty="0" err="1">
                <a:solidFill>
                  <a:srgbClr val="000000"/>
                </a:solidFill>
                <a:latin typeface="Libre Baskerville"/>
              </a:rPr>
              <a:t>dụng</a:t>
            </a:r>
            <a:r>
              <a:rPr lang="en-US" sz="1900" dirty="0">
                <a:solidFill>
                  <a:srgbClr val="000000"/>
                </a:solidFill>
                <a:latin typeface="Libre Baskerville"/>
              </a:rPr>
              <a:t> </a:t>
            </a:r>
            <a:r>
              <a:rPr lang="en-US" sz="1900" dirty="0" err="1">
                <a:solidFill>
                  <a:srgbClr val="000000"/>
                </a:solidFill>
                <a:latin typeface="Libre Baskerville"/>
              </a:rPr>
              <a:t>một</a:t>
            </a:r>
            <a:r>
              <a:rPr lang="en-US" sz="1900" dirty="0">
                <a:solidFill>
                  <a:srgbClr val="000000"/>
                </a:solidFill>
                <a:latin typeface="Libre Baskerville"/>
              </a:rPr>
              <a:t> </a:t>
            </a:r>
            <a:r>
              <a:rPr lang="en-US" sz="1900" dirty="0" err="1">
                <a:solidFill>
                  <a:srgbClr val="000000"/>
                </a:solidFill>
                <a:latin typeface="Libre Baskerville"/>
              </a:rPr>
              <a:t>thuật</a:t>
            </a:r>
            <a:r>
              <a:rPr lang="en-US" sz="1900" dirty="0">
                <a:solidFill>
                  <a:srgbClr val="000000"/>
                </a:solidFill>
                <a:latin typeface="Libre Baskerville"/>
              </a:rPr>
              <a:t> </a:t>
            </a:r>
            <a:r>
              <a:rPr lang="en-US" sz="1900" dirty="0" err="1">
                <a:solidFill>
                  <a:srgbClr val="000000"/>
                </a:solidFill>
                <a:latin typeface="Libre Baskerville"/>
              </a:rPr>
              <a:t>toán</a:t>
            </a:r>
            <a:r>
              <a:rPr lang="en-US" sz="1900" dirty="0">
                <a:solidFill>
                  <a:srgbClr val="000000"/>
                </a:solidFill>
                <a:latin typeface="Libre Baskerville"/>
              </a:rPr>
              <a:t> hash </a:t>
            </a:r>
            <a:r>
              <a:rPr lang="en-US" sz="1900" dirty="0">
                <a:solidFill>
                  <a:srgbClr val="EB060B"/>
                </a:solidFill>
                <a:latin typeface="Libre Baskerville"/>
              </a:rPr>
              <a:t>HMAC-SHA1-128 bit</a:t>
            </a:r>
            <a:r>
              <a:rPr lang="en-US" sz="1900" dirty="0">
                <a:solidFill>
                  <a:srgbClr val="000000"/>
                </a:solidFill>
                <a:latin typeface="Libre Baskerville"/>
              </a:rPr>
              <a:t>. </a:t>
            </a:r>
            <a:r>
              <a:rPr lang="en-US" sz="1900" dirty="0" err="1">
                <a:solidFill>
                  <a:srgbClr val="000000"/>
                </a:solidFill>
                <a:latin typeface="Libre Baskerville"/>
              </a:rPr>
              <a:t>Mã</a:t>
            </a:r>
            <a:r>
              <a:rPr lang="en-US" sz="1900" dirty="0">
                <a:solidFill>
                  <a:srgbClr val="000000"/>
                </a:solidFill>
                <a:latin typeface="Libre Baskerville"/>
              </a:rPr>
              <a:t> Hash </a:t>
            </a:r>
            <a:r>
              <a:rPr lang="en-US" sz="1900" dirty="0" err="1">
                <a:solidFill>
                  <a:srgbClr val="000000"/>
                </a:solidFill>
                <a:latin typeface="Libre Baskerville"/>
              </a:rPr>
              <a:t>này</a:t>
            </a:r>
            <a:r>
              <a:rPr lang="en-US" sz="1900" dirty="0">
                <a:solidFill>
                  <a:srgbClr val="000000"/>
                </a:solidFill>
                <a:latin typeface="Libre Baskerville"/>
              </a:rPr>
              <a:t> </a:t>
            </a:r>
            <a:r>
              <a:rPr lang="en-US" sz="1900" dirty="0" err="1">
                <a:solidFill>
                  <a:srgbClr val="000000"/>
                </a:solidFill>
                <a:latin typeface="Libre Baskerville"/>
              </a:rPr>
              <a:t>được</a:t>
            </a:r>
            <a:r>
              <a:rPr lang="en-US" sz="1900" dirty="0">
                <a:solidFill>
                  <a:srgbClr val="000000"/>
                </a:solidFill>
                <a:latin typeface="Libre Baskerville"/>
              </a:rPr>
              <a:t> </a:t>
            </a:r>
            <a:r>
              <a:rPr lang="en-US" sz="1900" dirty="0" err="1">
                <a:solidFill>
                  <a:srgbClr val="000000"/>
                </a:solidFill>
                <a:latin typeface="Libre Baskerville"/>
              </a:rPr>
              <a:t>tạo</a:t>
            </a:r>
            <a:r>
              <a:rPr lang="en-US" sz="1900" dirty="0">
                <a:solidFill>
                  <a:srgbClr val="000000"/>
                </a:solidFill>
                <a:latin typeface="Libre Baskerville"/>
              </a:rPr>
              <a:t> </a:t>
            </a:r>
            <a:r>
              <a:rPr lang="en-US" sz="1900" dirty="0" err="1">
                <a:solidFill>
                  <a:srgbClr val="000000"/>
                </a:solidFill>
                <a:latin typeface="Libre Baskerville"/>
              </a:rPr>
              <a:t>bởi</a:t>
            </a:r>
            <a:r>
              <a:rPr lang="en-US" sz="1900" dirty="0">
                <a:solidFill>
                  <a:srgbClr val="000000"/>
                </a:solidFill>
                <a:latin typeface="Libre Baskerville"/>
              </a:rPr>
              <a:t> </a:t>
            </a:r>
            <a:r>
              <a:rPr lang="en-US" sz="1900" dirty="0" err="1">
                <a:solidFill>
                  <a:srgbClr val="000000"/>
                </a:solidFill>
                <a:latin typeface="Libre Baskerville"/>
              </a:rPr>
              <a:t>các</a:t>
            </a:r>
            <a:r>
              <a:rPr lang="en-US" sz="1900" dirty="0">
                <a:solidFill>
                  <a:srgbClr val="000000"/>
                </a:solidFill>
                <a:latin typeface="Libre Baskerville"/>
              </a:rPr>
              <a:t> </a:t>
            </a:r>
            <a:r>
              <a:rPr lang="en-US" sz="1900" dirty="0" err="1">
                <a:solidFill>
                  <a:srgbClr val="000000"/>
                </a:solidFill>
                <a:latin typeface="Libre Baskerville"/>
              </a:rPr>
              <a:t>thành</a:t>
            </a:r>
            <a:r>
              <a:rPr lang="en-US" sz="1900" dirty="0">
                <a:solidFill>
                  <a:srgbClr val="000000"/>
                </a:solidFill>
                <a:latin typeface="Libre Baskerville"/>
              </a:rPr>
              <a:t> </a:t>
            </a:r>
            <a:r>
              <a:rPr lang="en-US" sz="1900" dirty="0" err="1">
                <a:solidFill>
                  <a:srgbClr val="000000"/>
                </a:solidFill>
                <a:latin typeface="Libre Baskerville"/>
              </a:rPr>
              <a:t>phần</a:t>
            </a:r>
            <a:r>
              <a:rPr lang="en-US" sz="1900" dirty="0">
                <a:solidFill>
                  <a:srgbClr val="000000"/>
                </a:solidFill>
                <a:latin typeface="Libre Baskerville"/>
              </a:rPr>
              <a:t> </a:t>
            </a:r>
            <a:r>
              <a:rPr lang="en-US" sz="1900" dirty="0" err="1">
                <a:solidFill>
                  <a:srgbClr val="000000"/>
                </a:solidFill>
                <a:latin typeface="Libre Baskerville"/>
              </a:rPr>
              <a:t>như</a:t>
            </a:r>
            <a:r>
              <a:rPr lang="en-US" sz="1900" dirty="0">
                <a:solidFill>
                  <a:srgbClr val="000000"/>
                </a:solidFill>
                <a:latin typeface="Libre Baskerville"/>
              </a:rPr>
              <a:t>: </a:t>
            </a:r>
          </a:p>
          <a:p>
            <a:pPr marL="410211" lvl="1" indent="-205106" algn="just">
              <a:lnSpc>
                <a:spcPts val="2660"/>
              </a:lnSpc>
              <a:buFont typeface="Arial"/>
              <a:buChar char="•"/>
            </a:pPr>
            <a:r>
              <a:rPr lang="en-US" sz="1900" dirty="0">
                <a:solidFill>
                  <a:srgbClr val="000000"/>
                </a:solidFill>
                <a:latin typeface="Libre Baskerville"/>
              </a:rPr>
              <a:t>PMK (Pairwise Master Key): </a:t>
            </a:r>
            <a:r>
              <a:rPr lang="en-US" sz="1900" dirty="0" err="1">
                <a:solidFill>
                  <a:srgbClr val="000000"/>
                </a:solidFill>
                <a:latin typeface="Libre Baskerville"/>
              </a:rPr>
              <a:t>Đây</a:t>
            </a:r>
            <a:r>
              <a:rPr lang="en-US" sz="1900" dirty="0">
                <a:solidFill>
                  <a:srgbClr val="000000"/>
                </a:solidFill>
                <a:latin typeface="Libre Baskerville"/>
              </a:rPr>
              <a:t> </a:t>
            </a:r>
            <a:r>
              <a:rPr lang="en-US" sz="1900" dirty="0" err="1">
                <a:solidFill>
                  <a:srgbClr val="000000"/>
                </a:solidFill>
                <a:latin typeface="Libre Baskerville"/>
              </a:rPr>
              <a:t>là</a:t>
            </a:r>
            <a:r>
              <a:rPr lang="en-US" sz="1900" dirty="0">
                <a:solidFill>
                  <a:srgbClr val="000000"/>
                </a:solidFill>
                <a:latin typeface="Libre Baskerville"/>
              </a:rPr>
              <a:t> </a:t>
            </a:r>
            <a:r>
              <a:rPr lang="en-US" sz="1900" dirty="0" err="1">
                <a:solidFill>
                  <a:srgbClr val="000000"/>
                </a:solidFill>
                <a:latin typeface="Libre Baskerville"/>
              </a:rPr>
              <a:t>khóa</a:t>
            </a:r>
            <a:r>
              <a:rPr lang="en-US" sz="1900" dirty="0">
                <a:solidFill>
                  <a:srgbClr val="000000"/>
                </a:solidFill>
                <a:latin typeface="Libre Baskerville"/>
              </a:rPr>
              <a:t> </a:t>
            </a:r>
            <a:r>
              <a:rPr lang="en-US" sz="1900" dirty="0" err="1">
                <a:solidFill>
                  <a:srgbClr val="000000"/>
                </a:solidFill>
                <a:latin typeface="Libre Baskerville"/>
              </a:rPr>
              <a:t>chính</a:t>
            </a:r>
            <a:r>
              <a:rPr lang="en-US" sz="1900" dirty="0">
                <a:solidFill>
                  <a:srgbClr val="000000"/>
                </a:solidFill>
                <a:latin typeface="Libre Baskerville"/>
              </a:rPr>
              <a:t> </a:t>
            </a:r>
            <a:r>
              <a:rPr lang="en-US" sz="1900" dirty="0" err="1">
                <a:solidFill>
                  <a:srgbClr val="000000"/>
                </a:solidFill>
                <a:latin typeface="Libre Baskerville"/>
              </a:rPr>
              <a:t>được</a:t>
            </a:r>
            <a:r>
              <a:rPr lang="en-US" sz="1900" dirty="0">
                <a:solidFill>
                  <a:srgbClr val="000000"/>
                </a:solidFill>
                <a:latin typeface="Libre Baskerville"/>
              </a:rPr>
              <a:t> </a:t>
            </a:r>
            <a:r>
              <a:rPr lang="en-US" sz="1900" dirty="0" err="1">
                <a:solidFill>
                  <a:srgbClr val="000000"/>
                </a:solidFill>
                <a:latin typeface="Libre Baskerville"/>
              </a:rPr>
              <a:t>dùng</a:t>
            </a:r>
            <a:r>
              <a:rPr lang="en-US" sz="1900" dirty="0">
                <a:solidFill>
                  <a:srgbClr val="000000"/>
                </a:solidFill>
                <a:latin typeface="Libre Baskerville"/>
              </a:rPr>
              <a:t> </a:t>
            </a:r>
            <a:r>
              <a:rPr lang="en-US" sz="1900" dirty="0" err="1">
                <a:solidFill>
                  <a:srgbClr val="000000"/>
                </a:solidFill>
                <a:latin typeface="Libre Baskerville"/>
              </a:rPr>
              <a:t>để</a:t>
            </a:r>
            <a:r>
              <a:rPr lang="en-US" sz="1900" dirty="0">
                <a:solidFill>
                  <a:srgbClr val="000000"/>
                </a:solidFill>
                <a:latin typeface="Libre Baskerville"/>
              </a:rPr>
              <a:t> </a:t>
            </a:r>
            <a:r>
              <a:rPr lang="en-US" sz="1900" dirty="0" err="1">
                <a:solidFill>
                  <a:srgbClr val="000000"/>
                </a:solidFill>
                <a:latin typeface="Libre Baskerville"/>
              </a:rPr>
              <a:t>tạo</a:t>
            </a:r>
            <a:r>
              <a:rPr lang="en-US" sz="1900" dirty="0">
                <a:solidFill>
                  <a:srgbClr val="000000"/>
                </a:solidFill>
                <a:latin typeface="Libre Baskerville"/>
              </a:rPr>
              <a:t> </a:t>
            </a:r>
            <a:r>
              <a:rPr lang="en-US" sz="1900" dirty="0" err="1">
                <a:solidFill>
                  <a:srgbClr val="000000"/>
                </a:solidFill>
                <a:latin typeface="Libre Baskerville"/>
              </a:rPr>
              <a:t>ra</a:t>
            </a:r>
            <a:r>
              <a:rPr lang="en-US" sz="1900" dirty="0">
                <a:solidFill>
                  <a:srgbClr val="000000"/>
                </a:solidFill>
                <a:latin typeface="Libre Baskerville"/>
              </a:rPr>
              <a:t> </a:t>
            </a:r>
            <a:r>
              <a:rPr lang="en-US" sz="1900" dirty="0" err="1">
                <a:solidFill>
                  <a:srgbClr val="000000"/>
                </a:solidFill>
                <a:latin typeface="Libre Baskerville"/>
              </a:rPr>
              <a:t>các</a:t>
            </a:r>
            <a:r>
              <a:rPr lang="en-US" sz="1900" dirty="0">
                <a:solidFill>
                  <a:srgbClr val="000000"/>
                </a:solidFill>
                <a:latin typeface="Libre Baskerville"/>
              </a:rPr>
              <a:t> </a:t>
            </a:r>
            <a:r>
              <a:rPr lang="en-US" sz="1900" dirty="0" err="1">
                <a:solidFill>
                  <a:srgbClr val="000000"/>
                </a:solidFill>
                <a:latin typeface="Libre Baskerville"/>
              </a:rPr>
              <a:t>khóa</a:t>
            </a:r>
            <a:r>
              <a:rPr lang="en-US" sz="1900" dirty="0">
                <a:solidFill>
                  <a:srgbClr val="000000"/>
                </a:solidFill>
                <a:latin typeface="Libre Baskerville"/>
              </a:rPr>
              <a:t> </a:t>
            </a:r>
            <a:r>
              <a:rPr lang="en-US" sz="1900" dirty="0" err="1">
                <a:solidFill>
                  <a:srgbClr val="000000"/>
                </a:solidFill>
                <a:latin typeface="Libre Baskerville"/>
              </a:rPr>
              <a:t>mã</a:t>
            </a:r>
            <a:r>
              <a:rPr lang="en-US" sz="1900" dirty="0">
                <a:solidFill>
                  <a:srgbClr val="000000"/>
                </a:solidFill>
                <a:latin typeface="Libre Baskerville"/>
              </a:rPr>
              <a:t> </a:t>
            </a:r>
            <a:r>
              <a:rPr lang="en-US" sz="1900" dirty="0" err="1">
                <a:solidFill>
                  <a:srgbClr val="000000"/>
                </a:solidFill>
                <a:latin typeface="Libre Baskerville"/>
              </a:rPr>
              <a:t>hóa</a:t>
            </a:r>
            <a:r>
              <a:rPr lang="en-US" sz="1900" dirty="0">
                <a:solidFill>
                  <a:srgbClr val="000000"/>
                </a:solidFill>
                <a:latin typeface="Libre Baskerville"/>
              </a:rPr>
              <a:t> </a:t>
            </a:r>
            <a:r>
              <a:rPr lang="en-US" sz="1900" dirty="0" err="1">
                <a:solidFill>
                  <a:srgbClr val="000000"/>
                </a:solidFill>
                <a:latin typeface="Libre Baskerville"/>
              </a:rPr>
              <a:t>phiên</a:t>
            </a:r>
            <a:r>
              <a:rPr lang="en-US" sz="1900" dirty="0">
                <a:solidFill>
                  <a:srgbClr val="000000"/>
                </a:solidFill>
                <a:latin typeface="Libre Baskerville"/>
              </a:rPr>
              <a:t> </a:t>
            </a:r>
            <a:r>
              <a:rPr lang="en-US" sz="1900" dirty="0" err="1">
                <a:solidFill>
                  <a:srgbClr val="000000"/>
                </a:solidFill>
                <a:latin typeface="Libre Baskerville"/>
              </a:rPr>
              <a:t>sử</a:t>
            </a:r>
            <a:r>
              <a:rPr lang="en-US" sz="1900" dirty="0">
                <a:solidFill>
                  <a:srgbClr val="000000"/>
                </a:solidFill>
                <a:latin typeface="Libre Baskerville"/>
              </a:rPr>
              <a:t> </a:t>
            </a:r>
            <a:r>
              <a:rPr lang="en-US" sz="1900" dirty="0" err="1">
                <a:solidFill>
                  <a:srgbClr val="000000"/>
                </a:solidFill>
                <a:latin typeface="Libre Baskerville"/>
              </a:rPr>
              <a:t>dụng</a:t>
            </a:r>
            <a:r>
              <a:rPr lang="en-US" sz="1900" dirty="0">
                <a:solidFill>
                  <a:srgbClr val="000000"/>
                </a:solidFill>
                <a:latin typeface="Libre Baskerville"/>
              </a:rPr>
              <a:t> </a:t>
            </a:r>
            <a:r>
              <a:rPr lang="en-US" sz="1900" dirty="0" err="1">
                <a:solidFill>
                  <a:srgbClr val="000000"/>
                </a:solidFill>
                <a:latin typeface="Libre Baskerville"/>
              </a:rPr>
              <a:t>trong</a:t>
            </a:r>
            <a:r>
              <a:rPr lang="en-US" sz="1900" dirty="0">
                <a:solidFill>
                  <a:srgbClr val="000000"/>
                </a:solidFill>
                <a:latin typeface="Libre Baskerville"/>
              </a:rPr>
              <a:t> </a:t>
            </a:r>
            <a:r>
              <a:rPr lang="en-US" sz="1900" dirty="0" err="1">
                <a:solidFill>
                  <a:srgbClr val="000000"/>
                </a:solidFill>
                <a:latin typeface="Libre Baskerville"/>
              </a:rPr>
              <a:t>quá</a:t>
            </a:r>
            <a:r>
              <a:rPr lang="en-US" sz="1900" dirty="0">
                <a:solidFill>
                  <a:srgbClr val="000000"/>
                </a:solidFill>
                <a:latin typeface="Libre Baskerville"/>
              </a:rPr>
              <a:t> </a:t>
            </a:r>
            <a:r>
              <a:rPr lang="en-US" sz="1900" dirty="0" err="1">
                <a:solidFill>
                  <a:srgbClr val="000000"/>
                </a:solidFill>
                <a:latin typeface="Libre Baskerville"/>
              </a:rPr>
              <a:t>trình</a:t>
            </a:r>
            <a:r>
              <a:rPr lang="en-US" sz="1900" dirty="0">
                <a:solidFill>
                  <a:srgbClr val="000000"/>
                </a:solidFill>
                <a:latin typeface="Libre Baskerville"/>
              </a:rPr>
              <a:t> </a:t>
            </a:r>
            <a:r>
              <a:rPr lang="en-US" sz="1900" dirty="0" err="1">
                <a:solidFill>
                  <a:srgbClr val="000000"/>
                </a:solidFill>
                <a:latin typeface="Libre Baskerville"/>
              </a:rPr>
              <a:t>giao</a:t>
            </a:r>
            <a:r>
              <a:rPr lang="en-US" sz="1900" dirty="0">
                <a:solidFill>
                  <a:srgbClr val="000000"/>
                </a:solidFill>
                <a:latin typeface="Libre Baskerville"/>
              </a:rPr>
              <a:t> </a:t>
            </a:r>
            <a:r>
              <a:rPr lang="en-US" sz="1900" dirty="0" err="1">
                <a:solidFill>
                  <a:srgbClr val="000000"/>
                </a:solidFill>
                <a:latin typeface="Libre Baskerville"/>
              </a:rPr>
              <a:t>tiếp</a:t>
            </a:r>
            <a:endParaRPr lang="en-US" sz="1900" dirty="0">
              <a:solidFill>
                <a:srgbClr val="000000"/>
              </a:solidFill>
              <a:latin typeface="Libre Baskerville"/>
            </a:endParaRPr>
          </a:p>
          <a:p>
            <a:pPr marL="410211" lvl="1" indent="-205106" algn="just">
              <a:lnSpc>
                <a:spcPts val="2660"/>
              </a:lnSpc>
              <a:buFont typeface="Arial"/>
              <a:buChar char="•"/>
            </a:pPr>
            <a:r>
              <a:rPr lang="en-US" sz="1900" dirty="0" err="1">
                <a:solidFill>
                  <a:srgbClr val="000000"/>
                </a:solidFill>
                <a:latin typeface="Libre Baskerville"/>
              </a:rPr>
              <a:t>Địa</a:t>
            </a:r>
            <a:r>
              <a:rPr lang="en-US" sz="1900" dirty="0">
                <a:solidFill>
                  <a:srgbClr val="000000"/>
                </a:solidFill>
                <a:latin typeface="Libre Baskerville"/>
              </a:rPr>
              <a:t> </a:t>
            </a:r>
            <a:r>
              <a:rPr lang="en-US" sz="1900" dirty="0" err="1">
                <a:solidFill>
                  <a:srgbClr val="000000"/>
                </a:solidFill>
                <a:latin typeface="Libre Baskerville"/>
              </a:rPr>
              <a:t>chỉ</a:t>
            </a:r>
            <a:r>
              <a:rPr lang="en-US" sz="1900" dirty="0">
                <a:solidFill>
                  <a:srgbClr val="000000"/>
                </a:solidFill>
                <a:latin typeface="Libre Baskerville"/>
              </a:rPr>
              <a:t> MAC </a:t>
            </a:r>
            <a:r>
              <a:rPr lang="en-US" sz="1900" dirty="0" err="1">
                <a:solidFill>
                  <a:srgbClr val="000000"/>
                </a:solidFill>
                <a:latin typeface="Libre Baskerville"/>
              </a:rPr>
              <a:t>của</a:t>
            </a:r>
            <a:r>
              <a:rPr lang="en-US" sz="1900" dirty="0">
                <a:solidFill>
                  <a:srgbClr val="000000"/>
                </a:solidFill>
                <a:latin typeface="Libre Baskerville"/>
              </a:rPr>
              <a:t> Access Point (AP), </a:t>
            </a:r>
          </a:p>
          <a:p>
            <a:pPr marL="410211" lvl="1" indent="-205106" algn="just">
              <a:lnSpc>
                <a:spcPts val="2660"/>
              </a:lnSpc>
              <a:buFont typeface="Arial"/>
              <a:buChar char="•"/>
            </a:pPr>
            <a:r>
              <a:rPr lang="en-US" sz="1900" dirty="0" err="1">
                <a:solidFill>
                  <a:srgbClr val="000000"/>
                </a:solidFill>
                <a:latin typeface="Libre Baskerville"/>
              </a:rPr>
              <a:t>Địa</a:t>
            </a:r>
            <a:r>
              <a:rPr lang="en-US" sz="1900" dirty="0">
                <a:solidFill>
                  <a:srgbClr val="000000"/>
                </a:solidFill>
                <a:latin typeface="Libre Baskerville"/>
              </a:rPr>
              <a:t> </a:t>
            </a:r>
            <a:r>
              <a:rPr lang="en-US" sz="1900" dirty="0" err="1">
                <a:solidFill>
                  <a:srgbClr val="000000"/>
                </a:solidFill>
                <a:latin typeface="Libre Baskerville"/>
              </a:rPr>
              <a:t>chỉ</a:t>
            </a:r>
            <a:r>
              <a:rPr lang="en-US" sz="1900" dirty="0">
                <a:solidFill>
                  <a:srgbClr val="000000"/>
                </a:solidFill>
                <a:latin typeface="Libre Baskerville"/>
              </a:rPr>
              <a:t> MAC </a:t>
            </a:r>
            <a:r>
              <a:rPr lang="en-US" sz="1900" dirty="0" err="1">
                <a:solidFill>
                  <a:srgbClr val="000000"/>
                </a:solidFill>
                <a:latin typeface="Libre Baskerville"/>
              </a:rPr>
              <a:t>của</a:t>
            </a:r>
            <a:r>
              <a:rPr lang="en-US" sz="1900" dirty="0">
                <a:solidFill>
                  <a:srgbClr val="000000"/>
                </a:solidFill>
                <a:latin typeface="Libre Baskerville"/>
              </a:rPr>
              <a:t> Station (STA), </a:t>
            </a:r>
            <a:r>
              <a:rPr lang="en-US" sz="1900" dirty="0" err="1">
                <a:solidFill>
                  <a:srgbClr val="000000"/>
                </a:solidFill>
                <a:latin typeface="Libre Baskerville"/>
              </a:rPr>
              <a:t>nghĩa</a:t>
            </a:r>
            <a:r>
              <a:rPr lang="en-US" sz="1900" dirty="0">
                <a:solidFill>
                  <a:srgbClr val="000000"/>
                </a:solidFill>
                <a:latin typeface="Libre Baskerville"/>
              </a:rPr>
              <a:t> </a:t>
            </a:r>
            <a:r>
              <a:rPr lang="en-US" sz="1900" dirty="0" err="1">
                <a:solidFill>
                  <a:srgbClr val="000000"/>
                </a:solidFill>
                <a:latin typeface="Libre Baskerville"/>
              </a:rPr>
              <a:t>là</a:t>
            </a:r>
            <a:r>
              <a:rPr lang="en-US" sz="1900" dirty="0">
                <a:solidFill>
                  <a:srgbClr val="000000"/>
                </a:solidFill>
                <a:latin typeface="Libre Baskerville"/>
              </a:rPr>
              <a:t> </a:t>
            </a:r>
            <a:r>
              <a:rPr lang="en-US" sz="1900" dirty="0" err="1">
                <a:solidFill>
                  <a:srgbClr val="000000"/>
                </a:solidFill>
                <a:latin typeface="Libre Baskerville"/>
              </a:rPr>
              <a:t>thiết</a:t>
            </a:r>
            <a:r>
              <a:rPr lang="en-US" sz="1900" dirty="0">
                <a:solidFill>
                  <a:srgbClr val="000000"/>
                </a:solidFill>
                <a:latin typeface="Libre Baskerville"/>
              </a:rPr>
              <a:t> </a:t>
            </a:r>
            <a:r>
              <a:rPr lang="en-US" sz="1900" dirty="0" err="1">
                <a:solidFill>
                  <a:srgbClr val="000000"/>
                </a:solidFill>
                <a:latin typeface="Libre Baskerville"/>
              </a:rPr>
              <a:t>bị</a:t>
            </a:r>
            <a:r>
              <a:rPr lang="en-US" sz="1900" dirty="0">
                <a:solidFill>
                  <a:srgbClr val="000000"/>
                </a:solidFill>
                <a:latin typeface="Libre Baskerville"/>
              </a:rPr>
              <a:t> client </a:t>
            </a:r>
          </a:p>
          <a:p>
            <a:pPr marL="410211" lvl="1" indent="-205106" algn="just">
              <a:lnSpc>
                <a:spcPts val="2660"/>
              </a:lnSpc>
              <a:spcBef>
                <a:spcPct val="0"/>
              </a:spcBef>
              <a:buFont typeface="Arial"/>
              <a:buChar char="•"/>
            </a:pPr>
            <a:r>
              <a:rPr lang="en-US" sz="1900" dirty="0" err="1">
                <a:solidFill>
                  <a:srgbClr val="000000"/>
                </a:solidFill>
                <a:latin typeface="Libre Baskerville"/>
              </a:rPr>
              <a:t>Và</a:t>
            </a:r>
            <a:r>
              <a:rPr lang="en-US" sz="1900" dirty="0">
                <a:solidFill>
                  <a:srgbClr val="000000"/>
                </a:solidFill>
                <a:latin typeface="Libre Baskerville"/>
              </a:rPr>
              <a:t> “PMK Name” </a:t>
            </a:r>
            <a:r>
              <a:rPr lang="en-US" sz="1900" dirty="0" err="1">
                <a:solidFill>
                  <a:srgbClr val="000000"/>
                </a:solidFill>
                <a:latin typeface="Libre Baskerville"/>
              </a:rPr>
              <a:t>là</a:t>
            </a:r>
            <a:r>
              <a:rPr lang="en-US" sz="1900" dirty="0">
                <a:solidFill>
                  <a:srgbClr val="000000"/>
                </a:solidFill>
                <a:latin typeface="Libre Baskerville"/>
              </a:rPr>
              <a:t> </a:t>
            </a:r>
            <a:r>
              <a:rPr lang="en-US" sz="1900" dirty="0" err="1">
                <a:solidFill>
                  <a:srgbClr val="000000"/>
                </a:solidFill>
                <a:latin typeface="Libre Baskerville"/>
              </a:rPr>
              <a:t>một</a:t>
            </a:r>
            <a:r>
              <a:rPr lang="en-US" sz="1900" dirty="0">
                <a:solidFill>
                  <a:srgbClr val="000000"/>
                </a:solidFill>
                <a:latin typeface="Libre Baskerville"/>
              </a:rPr>
              <a:t> </a:t>
            </a:r>
            <a:r>
              <a:rPr lang="en-US" sz="1900" dirty="0" err="1">
                <a:solidFill>
                  <a:srgbClr val="000000"/>
                </a:solidFill>
                <a:latin typeface="Libre Baskerville"/>
              </a:rPr>
              <a:t>chuỗi</a:t>
            </a:r>
            <a:r>
              <a:rPr lang="en-US" sz="1900" dirty="0">
                <a:solidFill>
                  <a:srgbClr val="000000"/>
                </a:solidFill>
                <a:latin typeface="Libre Baskerville"/>
              </a:rPr>
              <a:t> </a:t>
            </a:r>
            <a:r>
              <a:rPr lang="en-US" sz="1900" dirty="0" err="1">
                <a:solidFill>
                  <a:srgbClr val="000000"/>
                </a:solidFill>
                <a:latin typeface="Libre Baskerville"/>
              </a:rPr>
              <a:t>cố</a:t>
            </a:r>
            <a:r>
              <a:rPr lang="en-US" sz="1900" dirty="0">
                <a:solidFill>
                  <a:srgbClr val="000000"/>
                </a:solidFill>
                <a:latin typeface="Libre Baskerville"/>
              </a:rPr>
              <a:t> </a:t>
            </a:r>
            <a:r>
              <a:rPr lang="en-US" sz="1900" dirty="0" err="1">
                <a:solidFill>
                  <a:srgbClr val="000000"/>
                </a:solidFill>
                <a:latin typeface="Libre Baskerville"/>
              </a:rPr>
              <a:t>định</a:t>
            </a:r>
            <a:r>
              <a:rPr lang="en-US" sz="1900" dirty="0">
                <a:solidFill>
                  <a:srgbClr val="000000"/>
                </a:solidFill>
                <a:latin typeface="Libre Baskerville"/>
              </a:rPr>
              <a:t>, </a:t>
            </a:r>
            <a:r>
              <a:rPr lang="en-US" sz="1900" dirty="0" err="1">
                <a:solidFill>
                  <a:srgbClr val="000000"/>
                </a:solidFill>
                <a:latin typeface="Libre Baskerville"/>
              </a:rPr>
              <a:t>thường</a:t>
            </a:r>
            <a:r>
              <a:rPr lang="en-US" sz="1900" dirty="0">
                <a:solidFill>
                  <a:srgbClr val="000000"/>
                </a:solidFill>
                <a:latin typeface="Libre Baskerville"/>
              </a:rPr>
              <a:t> </a:t>
            </a:r>
            <a:r>
              <a:rPr lang="en-US" sz="1900" dirty="0" err="1">
                <a:solidFill>
                  <a:srgbClr val="000000"/>
                </a:solidFill>
                <a:latin typeface="Libre Baskerville"/>
              </a:rPr>
              <a:t>là</a:t>
            </a:r>
            <a:r>
              <a:rPr lang="en-US" sz="1900" dirty="0">
                <a:solidFill>
                  <a:srgbClr val="000000"/>
                </a:solidFill>
                <a:latin typeface="Libre Baskerville"/>
              </a:rPr>
              <a:t> “PMK Name”.</a:t>
            </a:r>
          </a:p>
          <a:p>
            <a:pPr marL="205105" lvl="1" algn="just">
              <a:lnSpc>
                <a:spcPts val="2660"/>
              </a:lnSpc>
              <a:spcBef>
                <a:spcPct val="0"/>
              </a:spcBef>
            </a:pPr>
            <a:r>
              <a:rPr lang="en-US" sz="1900" dirty="0" err="1">
                <a:solidFill>
                  <a:srgbClr val="000000"/>
                </a:solidFill>
                <a:latin typeface="Libre Baskerville"/>
              </a:rPr>
              <a:t>Nguồn</a:t>
            </a:r>
            <a:r>
              <a:rPr lang="en-US" sz="1900" dirty="0">
                <a:solidFill>
                  <a:srgbClr val="000000"/>
                </a:solidFill>
                <a:latin typeface="Libre Baskerville"/>
              </a:rPr>
              <a:t> </a:t>
            </a:r>
            <a:r>
              <a:rPr lang="en-US" sz="1900" dirty="0" err="1">
                <a:solidFill>
                  <a:srgbClr val="000000"/>
                </a:solidFill>
                <a:latin typeface="Libre Baskerville"/>
              </a:rPr>
              <a:t>ảnh</a:t>
            </a:r>
            <a:r>
              <a:rPr lang="en-US" sz="1900" dirty="0">
                <a:solidFill>
                  <a:srgbClr val="000000"/>
                </a:solidFill>
                <a:latin typeface="Libre Baskerville"/>
              </a:rPr>
              <a:t>: Cookie </a:t>
            </a:r>
            <a:r>
              <a:rPr lang="en-US" sz="1900" dirty="0" err="1">
                <a:solidFill>
                  <a:srgbClr val="000000"/>
                </a:solidFill>
                <a:latin typeface="Libre Baskerville"/>
              </a:rPr>
              <a:t>Hân</a:t>
            </a:r>
            <a:r>
              <a:rPr lang="en-US" sz="1900" dirty="0">
                <a:solidFill>
                  <a:srgbClr val="000000"/>
                </a:solidFill>
                <a:latin typeface="Libre Baskerville"/>
              </a:rPr>
              <a:t> </a:t>
            </a:r>
            <a:r>
              <a:rPr lang="en-US" sz="1900" dirty="0" err="1">
                <a:solidFill>
                  <a:srgbClr val="000000"/>
                </a:solidFill>
                <a:latin typeface="Libre Baskerville"/>
              </a:rPr>
              <a:t>Hoan</a:t>
            </a:r>
            <a:endParaRPr lang="en-US" sz="1900" dirty="0">
              <a:solidFill>
                <a:srgbClr val="000000"/>
              </a:solidFill>
              <a:latin typeface="Libre Baskerville"/>
            </a:endParaRPr>
          </a:p>
          <a:p>
            <a:pPr marL="205105" lvl="1" algn="just">
              <a:lnSpc>
                <a:spcPts val="2660"/>
              </a:lnSpc>
              <a:spcBef>
                <a:spcPct val="0"/>
              </a:spcBef>
            </a:pPr>
            <a:endParaRPr lang="en-US" sz="1900" dirty="0">
              <a:solidFill>
                <a:srgbClr val="000000"/>
              </a:solidFill>
              <a:latin typeface="Libre Baskerville"/>
            </a:endParaRPr>
          </a:p>
        </p:txBody>
      </p:sp>
      <p:sp>
        <p:nvSpPr>
          <p:cNvPr id="3" name="Freeform 3"/>
          <p:cNvSpPr/>
          <p:nvPr/>
        </p:nvSpPr>
        <p:spPr>
          <a:xfrm>
            <a:off x="1256535" y="3914695"/>
            <a:ext cx="7240531" cy="3400505"/>
          </a:xfrm>
          <a:custGeom>
            <a:avLst/>
            <a:gdLst/>
            <a:ahLst/>
            <a:cxnLst/>
            <a:rect l="l" t="t" r="r" b="b"/>
            <a:pathLst>
              <a:path w="7240531" h="3400505">
                <a:moveTo>
                  <a:pt x="0" y="0"/>
                </a:moveTo>
                <a:lnTo>
                  <a:pt x="7240530" y="0"/>
                </a:lnTo>
                <a:lnTo>
                  <a:pt x="7240530" y="3400505"/>
                </a:lnTo>
                <a:lnTo>
                  <a:pt x="0" y="3400505"/>
                </a:lnTo>
                <a:lnTo>
                  <a:pt x="0" y="0"/>
                </a:lnTo>
                <a:close/>
              </a:path>
            </a:pathLst>
          </a:custGeom>
          <a:blipFill>
            <a:blip r:embed="rId2"/>
            <a:stretch>
              <a:fillRect/>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312418" y="2830989"/>
            <a:ext cx="9128765" cy="4121268"/>
          </a:xfrm>
          <a:custGeom>
            <a:avLst/>
            <a:gdLst/>
            <a:ahLst/>
            <a:cxnLst/>
            <a:rect l="l" t="t" r="r" b="b"/>
            <a:pathLst>
              <a:path w="9128765" h="4121268">
                <a:moveTo>
                  <a:pt x="0" y="0"/>
                </a:moveTo>
                <a:lnTo>
                  <a:pt x="9128764" y="0"/>
                </a:lnTo>
                <a:lnTo>
                  <a:pt x="9128764" y="4121268"/>
                </a:lnTo>
                <a:lnTo>
                  <a:pt x="0" y="4121268"/>
                </a:lnTo>
                <a:lnTo>
                  <a:pt x="0" y="0"/>
                </a:lnTo>
                <a:close/>
              </a:path>
            </a:pathLst>
          </a:custGeom>
          <a:blipFill>
            <a:blip r:embed="rId2"/>
            <a:stretch>
              <a:fillRect/>
            </a:stretch>
          </a:blipFill>
        </p:spPr>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4" name="TextBox 4"/>
          <p:cNvSpPr txBox="1"/>
          <p:nvPr/>
        </p:nvSpPr>
        <p:spPr>
          <a:xfrm>
            <a:off x="731520" y="1367314"/>
            <a:ext cx="8290560" cy="1759777"/>
          </a:xfrm>
          <a:prstGeom prst="rect">
            <a:avLst/>
          </a:prstGeom>
        </p:spPr>
        <p:txBody>
          <a:bodyPr lIns="0" tIns="0" rIns="0" bIns="0" rtlCol="0" anchor="t">
            <a:spAutoFit/>
          </a:bodyPr>
          <a:lstStyle/>
          <a:p>
            <a:pPr algn="just">
              <a:lnSpc>
                <a:spcPts val="2800"/>
              </a:lnSpc>
              <a:spcBef>
                <a:spcPct val="0"/>
              </a:spcBef>
            </a:pPr>
            <a:r>
              <a:rPr lang="en-US" sz="2000" dirty="0" err="1">
                <a:solidFill>
                  <a:srgbClr val="000000"/>
                </a:solidFill>
                <a:latin typeface="Libre Baskerville"/>
              </a:rPr>
              <a:t>Kẻ</a:t>
            </a:r>
            <a:r>
              <a:rPr lang="en-US" sz="2000" dirty="0">
                <a:solidFill>
                  <a:srgbClr val="000000"/>
                </a:solidFill>
                <a:latin typeface="Libre Baskerville"/>
              </a:rPr>
              <a:t> </a:t>
            </a:r>
            <a:r>
              <a:rPr lang="en-US" sz="2000" dirty="0" err="1">
                <a:solidFill>
                  <a:srgbClr val="000000"/>
                </a:solidFill>
                <a:latin typeface="Libre Baskerville"/>
              </a:rPr>
              <a:t>tấn</a:t>
            </a:r>
            <a:r>
              <a:rPr lang="en-US" sz="2000" dirty="0">
                <a:solidFill>
                  <a:srgbClr val="000000"/>
                </a:solidFill>
                <a:latin typeface="Libre Baskerville"/>
              </a:rPr>
              <a:t> </a:t>
            </a:r>
            <a:r>
              <a:rPr lang="en-US" sz="2000" dirty="0" err="1">
                <a:solidFill>
                  <a:srgbClr val="000000"/>
                </a:solidFill>
                <a:latin typeface="Libre Baskerville"/>
              </a:rPr>
              <a:t>công</a:t>
            </a:r>
            <a:r>
              <a:rPr lang="en-US" sz="2000" dirty="0">
                <a:solidFill>
                  <a:srgbClr val="000000"/>
                </a:solidFill>
                <a:latin typeface="Libre Baskerville"/>
              </a:rPr>
              <a:t> </a:t>
            </a:r>
            <a:r>
              <a:rPr lang="en-US" sz="2000" dirty="0" err="1">
                <a:solidFill>
                  <a:srgbClr val="000000"/>
                </a:solidFill>
                <a:latin typeface="Libre Baskerville"/>
              </a:rPr>
              <a:t>nhắm</a:t>
            </a:r>
            <a:r>
              <a:rPr lang="en-US" sz="2000" dirty="0">
                <a:solidFill>
                  <a:srgbClr val="000000"/>
                </a:solidFill>
                <a:latin typeface="Libre Baskerville"/>
              </a:rPr>
              <a:t> </a:t>
            </a:r>
            <a:r>
              <a:rPr lang="en-US" sz="2000" dirty="0" err="1">
                <a:solidFill>
                  <a:srgbClr val="000000"/>
                </a:solidFill>
                <a:latin typeface="Libre Baskerville"/>
              </a:rPr>
              <a:t>vào</a:t>
            </a:r>
            <a:r>
              <a:rPr lang="en-US" sz="2000" dirty="0">
                <a:solidFill>
                  <a:srgbClr val="000000"/>
                </a:solidFill>
                <a:latin typeface="Libre Baskerville"/>
              </a:rPr>
              <a:t> </a:t>
            </a:r>
            <a:r>
              <a:rPr lang="en-US" sz="2000" dirty="0" err="1">
                <a:solidFill>
                  <a:srgbClr val="000000"/>
                </a:solidFill>
                <a:latin typeface="Libre Baskerville"/>
              </a:rPr>
              <a:t>các</a:t>
            </a:r>
            <a:r>
              <a:rPr lang="en-US" sz="2000" dirty="0">
                <a:solidFill>
                  <a:srgbClr val="EB060B"/>
                </a:solidFill>
                <a:latin typeface="Libre Baskerville"/>
              </a:rPr>
              <a:t> frame </a:t>
            </a:r>
            <a:r>
              <a:rPr lang="en-US" sz="2000" dirty="0" err="1">
                <a:solidFill>
                  <a:srgbClr val="EB060B"/>
                </a:solidFill>
                <a:latin typeface="Libre Baskerville"/>
              </a:rPr>
              <a:t>quản</a:t>
            </a:r>
            <a:r>
              <a:rPr lang="en-US" sz="2000" dirty="0">
                <a:solidFill>
                  <a:srgbClr val="EB060B"/>
                </a:solidFill>
                <a:latin typeface="Libre Baskerville"/>
              </a:rPr>
              <a:t> </a:t>
            </a:r>
            <a:r>
              <a:rPr lang="en-US" sz="2000" dirty="0" err="1">
                <a:solidFill>
                  <a:srgbClr val="EB060B"/>
                </a:solidFill>
                <a:latin typeface="Libre Baskerville"/>
              </a:rPr>
              <a:t>lý</a:t>
            </a:r>
            <a:r>
              <a:rPr lang="en-US" sz="2000" dirty="0">
                <a:solidFill>
                  <a:srgbClr val="000000"/>
                </a:solidFill>
                <a:latin typeface="Libre Baskerville"/>
              </a:rPr>
              <a:t> </a:t>
            </a:r>
            <a:r>
              <a:rPr lang="en-US" sz="2000" dirty="0" err="1">
                <a:solidFill>
                  <a:srgbClr val="000000"/>
                </a:solidFill>
                <a:latin typeface="Libre Baskerville"/>
              </a:rPr>
              <a:t>được</a:t>
            </a:r>
            <a:r>
              <a:rPr lang="en-US" sz="2000" dirty="0">
                <a:solidFill>
                  <a:srgbClr val="000000"/>
                </a:solidFill>
                <a:latin typeface="Libre Baskerville"/>
              </a:rPr>
              <a:t> </a:t>
            </a:r>
            <a:r>
              <a:rPr lang="en-US" sz="2000" dirty="0" err="1">
                <a:solidFill>
                  <a:srgbClr val="000000"/>
                </a:solidFill>
                <a:latin typeface="Libre Baskerville"/>
              </a:rPr>
              <a:t>sử</a:t>
            </a:r>
            <a:r>
              <a:rPr lang="en-US" sz="2000" dirty="0">
                <a:solidFill>
                  <a:srgbClr val="000000"/>
                </a:solidFill>
                <a:latin typeface="Libre Baskerville"/>
              </a:rPr>
              <a:t> </a:t>
            </a:r>
            <a:r>
              <a:rPr lang="en-US" sz="2000" dirty="0" err="1">
                <a:solidFill>
                  <a:srgbClr val="000000"/>
                </a:solidFill>
                <a:latin typeface="Libre Baskerville"/>
              </a:rPr>
              <a:t>dụng</a:t>
            </a:r>
            <a:r>
              <a:rPr lang="en-US" sz="2000" dirty="0">
                <a:solidFill>
                  <a:srgbClr val="000000"/>
                </a:solidFill>
                <a:latin typeface="Libre Baskerville"/>
              </a:rPr>
              <a:t> </a:t>
            </a:r>
            <a:r>
              <a:rPr lang="en-US" sz="2000" dirty="0" err="1">
                <a:solidFill>
                  <a:srgbClr val="000000"/>
                </a:solidFill>
                <a:latin typeface="Libre Baskerville"/>
              </a:rPr>
              <a:t>trong</a:t>
            </a:r>
            <a:r>
              <a:rPr lang="en-US" sz="2000" dirty="0">
                <a:solidFill>
                  <a:srgbClr val="000000"/>
                </a:solidFill>
                <a:latin typeface="Libre Baskerville"/>
              </a:rPr>
              <a:t> </a:t>
            </a:r>
            <a:r>
              <a:rPr lang="en-US" sz="2000" dirty="0" err="1">
                <a:solidFill>
                  <a:srgbClr val="000000"/>
                </a:solidFill>
                <a:latin typeface="Libre Baskerville"/>
              </a:rPr>
              <a:t>quá</a:t>
            </a:r>
            <a:r>
              <a:rPr lang="en-US" sz="2000" dirty="0">
                <a:solidFill>
                  <a:srgbClr val="000000"/>
                </a:solidFill>
                <a:latin typeface="Libre Baskerville"/>
              </a:rPr>
              <a:t> </a:t>
            </a:r>
            <a:r>
              <a:rPr lang="en-US" sz="2000" dirty="0" err="1">
                <a:solidFill>
                  <a:srgbClr val="000000"/>
                </a:solidFill>
                <a:latin typeface="Libre Baskerville"/>
              </a:rPr>
              <a:t>trình</a:t>
            </a:r>
            <a:r>
              <a:rPr lang="en-US" sz="2000" dirty="0">
                <a:solidFill>
                  <a:srgbClr val="000000"/>
                </a:solidFill>
                <a:latin typeface="Libre Baskerville"/>
              </a:rPr>
              <a:t> </a:t>
            </a:r>
            <a:r>
              <a:rPr lang="en-US" sz="2000" dirty="0" err="1">
                <a:solidFill>
                  <a:srgbClr val="000000"/>
                </a:solidFill>
                <a:latin typeface="Libre Baskerville"/>
              </a:rPr>
              <a:t>chuyển</a:t>
            </a:r>
            <a:r>
              <a:rPr lang="en-US" sz="2000" dirty="0">
                <a:solidFill>
                  <a:srgbClr val="000000"/>
                </a:solidFill>
                <a:latin typeface="Libre Baskerville"/>
              </a:rPr>
              <a:t> </a:t>
            </a:r>
            <a:r>
              <a:rPr lang="en-US" sz="2000" dirty="0" err="1">
                <a:solidFill>
                  <a:srgbClr val="000000"/>
                </a:solidFill>
                <a:latin typeface="Libre Baskerville"/>
              </a:rPr>
              <a:t>vùng</a:t>
            </a:r>
            <a:r>
              <a:rPr lang="en-US" sz="2000" dirty="0">
                <a:solidFill>
                  <a:srgbClr val="000000"/>
                </a:solidFill>
                <a:latin typeface="Libre Baskerville"/>
              </a:rPr>
              <a:t> </a:t>
            </a:r>
            <a:r>
              <a:rPr lang="en-US" sz="2000" dirty="0" err="1">
                <a:solidFill>
                  <a:srgbClr val="000000"/>
                </a:solidFill>
                <a:latin typeface="Libre Baskerville"/>
              </a:rPr>
              <a:t>để</a:t>
            </a:r>
            <a:r>
              <a:rPr lang="en-US" sz="2000" dirty="0">
                <a:solidFill>
                  <a:srgbClr val="000000"/>
                </a:solidFill>
                <a:latin typeface="Libre Baskerville"/>
              </a:rPr>
              <a:t> </a:t>
            </a:r>
            <a:r>
              <a:rPr lang="en-US" sz="2000" dirty="0" err="1">
                <a:solidFill>
                  <a:srgbClr val="000000"/>
                </a:solidFill>
                <a:latin typeface="Libre Baskerville"/>
              </a:rPr>
              <a:t>lấy</a:t>
            </a:r>
            <a:r>
              <a:rPr lang="en-US" sz="2000" dirty="0">
                <a:solidFill>
                  <a:srgbClr val="000000"/>
                </a:solidFill>
                <a:latin typeface="Libre Baskerville"/>
              </a:rPr>
              <a:t> PMKID </a:t>
            </a:r>
            <a:r>
              <a:rPr lang="en-US" sz="2000" dirty="0" err="1">
                <a:solidFill>
                  <a:srgbClr val="000000"/>
                </a:solidFill>
                <a:latin typeface="Libre Baskerville"/>
              </a:rPr>
              <a:t>được</a:t>
            </a:r>
            <a:r>
              <a:rPr lang="en-US" sz="2000" dirty="0">
                <a:solidFill>
                  <a:srgbClr val="000000"/>
                </a:solidFill>
                <a:latin typeface="Libre Baskerville"/>
              </a:rPr>
              <a:t> </a:t>
            </a:r>
            <a:r>
              <a:rPr lang="en-US" sz="2000" dirty="0" err="1">
                <a:solidFill>
                  <a:srgbClr val="000000"/>
                </a:solidFill>
                <a:latin typeface="Libre Baskerville"/>
              </a:rPr>
              <a:t>sử</a:t>
            </a:r>
            <a:r>
              <a:rPr lang="en-US" sz="2000" dirty="0">
                <a:solidFill>
                  <a:srgbClr val="000000"/>
                </a:solidFill>
                <a:latin typeface="Libre Baskerville"/>
              </a:rPr>
              <a:t> </a:t>
            </a:r>
            <a:r>
              <a:rPr lang="en-US" sz="2000" dirty="0" err="1">
                <a:solidFill>
                  <a:srgbClr val="000000"/>
                </a:solidFill>
                <a:latin typeface="Libre Baskerville"/>
              </a:rPr>
              <a:t>dụng</a:t>
            </a:r>
            <a:r>
              <a:rPr lang="en-US" sz="2000" dirty="0">
                <a:solidFill>
                  <a:srgbClr val="000000"/>
                </a:solidFill>
                <a:latin typeface="Libre Baskerville"/>
              </a:rPr>
              <a:t> </a:t>
            </a:r>
            <a:r>
              <a:rPr lang="en-US" sz="2000" dirty="0" err="1">
                <a:solidFill>
                  <a:srgbClr val="000000"/>
                </a:solidFill>
                <a:latin typeface="Libre Baskerville"/>
              </a:rPr>
              <a:t>cho</a:t>
            </a:r>
            <a:r>
              <a:rPr lang="en-US" sz="2000" dirty="0">
                <a:solidFill>
                  <a:srgbClr val="000000"/>
                </a:solidFill>
                <a:latin typeface="Libre Baskerville"/>
              </a:rPr>
              <a:t> </a:t>
            </a:r>
            <a:r>
              <a:rPr lang="en-US" sz="2000" dirty="0" err="1">
                <a:solidFill>
                  <a:srgbClr val="000000"/>
                </a:solidFill>
                <a:latin typeface="Libre Baskerville"/>
              </a:rPr>
              <a:t>mỗi</a:t>
            </a:r>
            <a:r>
              <a:rPr lang="en-US" sz="2000" dirty="0">
                <a:solidFill>
                  <a:srgbClr val="000000"/>
                </a:solidFill>
                <a:latin typeface="Libre Baskerville"/>
              </a:rPr>
              <a:t> </a:t>
            </a:r>
            <a:r>
              <a:rPr lang="en-US" sz="2000" dirty="0" err="1">
                <a:solidFill>
                  <a:srgbClr val="000000"/>
                </a:solidFill>
                <a:latin typeface="Libre Baskerville"/>
              </a:rPr>
              <a:t>máy</a:t>
            </a:r>
            <a:r>
              <a:rPr lang="en-US" sz="2000" dirty="0">
                <a:solidFill>
                  <a:srgbClr val="000000"/>
                </a:solidFill>
                <a:latin typeface="Libre Baskerville"/>
              </a:rPr>
              <a:t> </a:t>
            </a:r>
            <a:r>
              <a:rPr lang="en-US" sz="2000" dirty="0" err="1">
                <a:solidFill>
                  <a:srgbClr val="000000"/>
                </a:solidFill>
                <a:latin typeface="Libre Baskerville"/>
              </a:rPr>
              <a:t>khách</a:t>
            </a:r>
            <a:r>
              <a:rPr lang="en-US" sz="2000" dirty="0">
                <a:solidFill>
                  <a:srgbClr val="000000"/>
                </a:solidFill>
                <a:latin typeface="Libre Baskerville"/>
              </a:rPr>
              <a:t> </a:t>
            </a:r>
            <a:r>
              <a:rPr lang="en-US" sz="2000" dirty="0" err="1">
                <a:solidFill>
                  <a:srgbClr val="000000"/>
                </a:solidFill>
                <a:latin typeface="Libre Baskerville"/>
              </a:rPr>
              <a:t>và</a:t>
            </a:r>
            <a:r>
              <a:rPr lang="en-US" sz="2000" dirty="0">
                <a:solidFill>
                  <a:srgbClr val="000000"/>
                </a:solidFill>
                <a:latin typeface="Libre Baskerville"/>
              </a:rPr>
              <a:t> </a:t>
            </a:r>
            <a:r>
              <a:rPr lang="en-US" sz="2000" dirty="0" err="1">
                <a:solidFill>
                  <a:srgbClr val="000000"/>
                </a:solidFill>
                <a:latin typeface="Libre Baskerville"/>
              </a:rPr>
              <a:t>tiến</a:t>
            </a:r>
            <a:r>
              <a:rPr lang="en-US" sz="2000" dirty="0">
                <a:solidFill>
                  <a:srgbClr val="000000"/>
                </a:solidFill>
                <a:latin typeface="Libre Baskerville"/>
              </a:rPr>
              <a:t> </a:t>
            </a:r>
            <a:r>
              <a:rPr lang="en-US" sz="2000" dirty="0" err="1">
                <a:solidFill>
                  <a:srgbClr val="000000"/>
                </a:solidFill>
                <a:latin typeface="Libre Baskerville"/>
              </a:rPr>
              <a:t>hành</a:t>
            </a:r>
            <a:r>
              <a:rPr lang="en-US" sz="2000" dirty="0">
                <a:solidFill>
                  <a:srgbClr val="000000"/>
                </a:solidFill>
                <a:latin typeface="Libre Baskerville"/>
              </a:rPr>
              <a:t> </a:t>
            </a:r>
            <a:r>
              <a:rPr lang="en-US" sz="2000" dirty="0" err="1">
                <a:solidFill>
                  <a:srgbClr val="000000"/>
                </a:solidFill>
                <a:latin typeface="Libre Baskerville"/>
              </a:rPr>
              <a:t>tấn</a:t>
            </a:r>
            <a:r>
              <a:rPr lang="en-US" sz="2000" dirty="0">
                <a:solidFill>
                  <a:srgbClr val="000000"/>
                </a:solidFill>
                <a:latin typeface="Libre Baskerville"/>
              </a:rPr>
              <a:t> </a:t>
            </a:r>
            <a:r>
              <a:rPr lang="en-US" sz="2000" dirty="0" err="1">
                <a:solidFill>
                  <a:srgbClr val="000000"/>
                </a:solidFill>
                <a:latin typeface="Libre Baskerville"/>
              </a:rPr>
              <a:t>công</a:t>
            </a:r>
            <a:r>
              <a:rPr lang="en-US" sz="2000" dirty="0">
                <a:solidFill>
                  <a:srgbClr val="000000"/>
                </a:solidFill>
                <a:latin typeface="Libre Baskerville"/>
              </a:rPr>
              <a:t> </a:t>
            </a:r>
            <a:r>
              <a:rPr lang="en-US" sz="2000" dirty="0" err="1">
                <a:solidFill>
                  <a:srgbClr val="EB060B"/>
                </a:solidFill>
                <a:latin typeface="Libre Baskerville"/>
              </a:rPr>
              <a:t>vét</a:t>
            </a:r>
            <a:r>
              <a:rPr lang="en-US" sz="2000" dirty="0">
                <a:solidFill>
                  <a:srgbClr val="EB060B"/>
                </a:solidFill>
                <a:latin typeface="Libre Baskerville"/>
              </a:rPr>
              <a:t> </a:t>
            </a:r>
            <a:r>
              <a:rPr lang="en-US" sz="2000" dirty="0" err="1">
                <a:solidFill>
                  <a:srgbClr val="EB060B"/>
                </a:solidFill>
                <a:latin typeface="Libre Baskerville"/>
              </a:rPr>
              <a:t>cạn</a:t>
            </a:r>
            <a:r>
              <a:rPr lang="en-US" sz="2000" dirty="0">
                <a:solidFill>
                  <a:srgbClr val="EB060B"/>
                </a:solidFill>
                <a:latin typeface="Libre Baskerville"/>
              </a:rPr>
              <a:t> offline </a:t>
            </a:r>
            <a:r>
              <a:rPr lang="en-US" sz="2000" dirty="0" err="1">
                <a:solidFill>
                  <a:srgbClr val="EB060B"/>
                </a:solidFill>
                <a:latin typeface="Libre Baskerville"/>
              </a:rPr>
              <a:t>theo</a:t>
            </a:r>
            <a:r>
              <a:rPr lang="en-US" sz="2000" dirty="0">
                <a:solidFill>
                  <a:srgbClr val="EB060B"/>
                </a:solidFill>
                <a:latin typeface="Libre Baskerville"/>
              </a:rPr>
              <a:t> </a:t>
            </a:r>
            <a:r>
              <a:rPr lang="en-US" sz="2000" dirty="0" err="1">
                <a:solidFill>
                  <a:srgbClr val="EB060B"/>
                </a:solidFill>
                <a:latin typeface="Libre Baskerville"/>
              </a:rPr>
              <a:t>từ</a:t>
            </a:r>
            <a:r>
              <a:rPr lang="en-US" sz="2000" dirty="0">
                <a:solidFill>
                  <a:srgbClr val="EB060B"/>
                </a:solidFill>
                <a:latin typeface="Libre Baskerville"/>
              </a:rPr>
              <a:t> </a:t>
            </a:r>
            <a:r>
              <a:rPr lang="en-US" sz="2000" dirty="0" err="1">
                <a:solidFill>
                  <a:srgbClr val="EB060B"/>
                </a:solidFill>
                <a:latin typeface="Libre Baskerville"/>
              </a:rPr>
              <a:t>điển</a:t>
            </a:r>
            <a:r>
              <a:rPr lang="en-US" sz="2000" dirty="0">
                <a:solidFill>
                  <a:srgbClr val="000000"/>
                </a:solidFill>
                <a:latin typeface="Libre Baskerville"/>
              </a:rPr>
              <a:t>. </a:t>
            </a:r>
          </a:p>
          <a:p>
            <a:pPr algn="just">
              <a:lnSpc>
                <a:spcPts val="2800"/>
              </a:lnSpc>
              <a:spcBef>
                <a:spcPct val="0"/>
              </a:spcBef>
            </a:pPr>
            <a:r>
              <a:rPr lang="en-US" sz="2000" dirty="0" err="1">
                <a:solidFill>
                  <a:srgbClr val="000000"/>
                </a:solidFill>
                <a:latin typeface="Libre Baskerville"/>
              </a:rPr>
              <a:t>Nguồn</a:t>
            </a:r>
            <a:r>
              <a:rPr lang="en-US" sz="2000" dirty="0">
                <a:solidFill>
                  <a:srgbClr val="000000"/>
                </a:solidFill>
                <a:latin typeface="Libre Baskerville"/>
              </a:rPr>
              <a:t> </a:t>
            </a:r>
            <a:r>
              <a:rPr lang="en-US" sz="2000" dirty="0" err="1">
                <a:solidFill>
                  <a:srgbClr val="000000"/>
                </a:solidFill>
                <a:latin typeface="Libre Baskerville"/>
              </a:rPr>
              <a:t>ảnh</a:t>
            </a:r>
            <a:r>
              <a:rPr lang="en-US" sz="2000" dirty="0">
                <a:solidFill>
                  <a:srgbClr val="000000"/>
                </a:solidFill>
                <a:latin typeface="Libre Baskerville"/>
              </a:rPr>
              <a:t>: Cookie </a:t>
            </a:r>
            <a:r>
              <a:rPr lang="en-US" sz="2000" dirty="0" err="1">
                <a:solidFill>
                  <a:srgbClr val="000000"/>
                </a:solidFill>
                <a:latin typeface="Libre Baskerville"/>
              </a:rPr>
              <a:t>Hân</a:t>
            </a:r>
            <a:r>
              <a:rPr lang="en-US" sz="2000" dirty="0">
                <a:solidFill>
                  <a:srgbClr val="000000"/>
                </a:solidFill>
                <a:latin typeface="Libre Baskerville"/>
              </a:rPr>
              <a:t> </a:t>
            </a:r>
            <a:r>
              <a:rPr lang="en-US" sz="2000" dirty="0" err="1">
                <a:solidFill>
                  <a:srgbClr val="000000"/>
                </a:solidFill>
                <a:latin typeface="Libre Baskerville"/>
              </a:rPr>
              <a:t>Hoan</a:t>
            </a:r>
            <a:endParaRPr lang="en-US" sz="2000" dirty="0">
              <a:solidFill>
                <a:srgbClr val="000000"/>
              </a:solidFill>
              <a:latin typeface="Libre Baskerville"/>
            </a:endParaRPr>
          </a:p>
          <a:p>
            <a:pPr algn="just">
              <a:lnSpc>
                <a:spcPts val="2800"/>
              </a:lnSpc>
              <a:spcBef>
                <a:spcPct val="0"/>
              </a:spcBef>
            </a:pPr>
            <a:endParaRPr lang="en-US" sz="2000" dirty="0">
              <a:solidFill>
                <a:srgbClr val="000000"/>
              </a:solidFill>
              <a:latin typeface="Libre Baskervill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4400550" y="3530366"/>
            <a:ext cx="5327145" cy="2846781"/>
          </a:xfrm>
          <a:custGeom>
            <a:avLst/>
            <a:gdLst/>
            <a:ahLst/>
            <a:cxnLst/>
            <a:rect l="l" t="t" r="r" b="b"/>
            <a:pathLst>
              <a:path w="5327145" h="2846781">
                <a:moveTo>
                  <a:pt x="0" y="0"/>
                </a:moveTo>
                <a:lnTo>
                  <a:pt x="5327145" y="0"/>
                </a:lnTo>
                <a:lnTo>
                  <a:pt x="5327145" y="2846781"/>
                </a:lnTo>
                <a:lnTo>
                  <a:pt x="0" y="2846781"/>
                </a:lnTo>
                <a:lnTo>
                  <a:pt x="0" y="0"/>
                </a:lnTo>
                <a:close/>
              </a:path>
            </a:pathLst>
          </a:custGeom>
          <a:blipFill>
            <a:blip r:embed="rId2"/>
            <a:stretch>
              <a:fillRect/>
            </a:stretch>
          </a:blipFill>
        </p:spPr>
      </p:sp>
      <p:sp>
        <p:nvSpPr>
          <p:cNvPr id="3" name="TextBox 3"/>
          <p:cNvSpPr txBox="1"/>
          <p:nvPr/>
        </p:nvSpPr>
        <p:spPr>
          <a:xfrm>
            <a:off x="350520" y="1354577"/>
            <a:ext cx="8671560" cy="1647190"/>
          </a:xfrm>
          <a:prstGeom prst="rect">
            <a:avLst/>
          </a:prstGeom>
        </p:spPr>
        <p:txBody>
          <a:bodyPr lIns="0" tIns="0" rIns="0" bIns="0" rtlCol="0" anchor="t">
            <a:spAutoFit/>
          </a:bodyPr>
          <a:lstStyle/>
          <a:p>
            <a:pPr algn="just">
              <a:lnSpc>
                <a:spcPts val="2660"/>
              </a:lnSpc>
            </a:pPr>
            <a:r>
              <a:rPr lang="en-US" sz="1900">
                <a:solidFill>
                  <a:srgbClr val="000000"/>
                </a:solidFill>
                <a:latin typeface="Libre Baskerville"/>
              </a:rPr>
              <a:t>Nhóm tiến hành việc tìm hiểu và phân tích cách thức triển khai phương pháp tấn công nói trên theo tài liệu chia sẻ từ chính tác giả Jens ‘Atom’ Steube trên forum của Hashcat cùng một số nguồn khác đến từ các website uy tín về an ninh mạng.</a:t>
            </a:r>
          </a:p>
          <a:p>
            <a:pPr algn="just">
              <a:lnSpc>
                <a:spcPts val="2660"/>
              </a:lnSpc>
              <a:spcBef>
                <a:spcPct val="0"/>
              </a:spcBef>
            </a:pPr>
            <a:endParaRPr lang="en-US" sz="1900">
              <a:solidFill>
                <a:srgbClr val="000000"/>
              </a:solidFill>
              <a:latin typeface="Libre Baskerville"/>
            </a:endParaRP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5" name="TextBox 5"/>
          <p:cNvSpPr txBox="1"/>
          <p:nvPr/>
        </p:nvSpPr>
        <p:spPr>
          <a:xfrm>
            <a:off x="350520" y="2973192"/>
            <a:ext cx="8100060" cy="1980565"/>
          </a:xfrm>
          <a:prstGeom prst="rect">
            <a:avLst/>
          </a:prstGeom>
        </p:spPr>
        <p:txBody>
          <a:bodyPr lIns="0" tIns="0" rIns="0" bIns="0" rtlCol="0" anchor="t">
            <a:spAutoFit/>
          </a:bodyPr>
          <a:lstStyle/>
          <a:p>
            <a:pPr algn="just">
              <a:lnSpc>
                <a:spcPts val="2660"/>
              </a:lnSpc>
            </a:pPr>
            <a:r>
              <a:rPr lang="en-US" sz="1900">
                <a:solidFill>
                  <a:srgbClr val="000000"/>
                </a:solidFill>
                <a:latin typeface="Libre Baskerville"/>
              </a:rPr>
              <a:t>Theo đó có để triển khai thực tế thì ta cần một số công cụ sau: </a:t>
            </a:r>
          </a:p>
          <a:p>
            <a:pPr marL="410211" lvl="1" indent="-205106" algn="just">
              <a:lnSpc>
                <a:spcPts val="2660"/>
              </a:lnSpc>
              <a:buFont typeface="Arial"/>
              <a:buChar char="•"/>
            </a:pPr>
            <a:r>
              <a:rPr lang="en-US" sz="1900">
                <a:solidFill>
                  <a:srgbClr val="000000"/>
                </a:solidFill>
                <a:latin typeface="Libre Baskerville"/>
              </a:rPr>
              <a:t>hcxdumptool </a:t>
            </a:r>
          </a:p>
          <a:p>
            <a:pPr marL="410211" lvl="1" indent="-205106" algn="just">
              <a:lnSpc>
                <a:spcPts val="2660"/>
              </a:lnSpc>
              <a:buFont typeface="Arial"/>
              <a:buChar char="•"/>
            </a:pPr>
            <a:r>
              <a:rPr lang="en-US" sz="1900">
                <a:solidFill>
                  <a:srgbClr val="000000"/>
                </a:solidFill>
                <a:latin typeface="Libre Baskerville"/>
              </a:rPr>
              <a:t>hcxtools </a:t>
            </a:r>
          </a:p>
          <a:p>
            <a:pPr marL="410211" lvl="1" indent="-205106" algn="just">
              <a:lnSpc>
                <a:spcPts val="2660"/>
              </a:lnSpc>
              <a:buFont typeface="Arial"/>
              <a:buChar char="•"/>
            </a:pPr>
            <a:r>
              <a:rPr lang="en-US" sz="1900">
                <a:solidFill>
                  <a:srgbClr val="000000"/>
                </a:solidFill>
                <a:latin typeface="Libre Baskerville"/>
              </a:rPr>
              <a:t>hashcat </a:t>
            </a:r>
          </a:p>
          <a:p>
            <a:pPr marL="410211" lvl="1" indent="-205106" algn="just">
              <a:lnSpc>
                <a:spcPts val="2660"/>
              </a:lnSpc>
              <a:buFont typeface="Arial"/>
              <a:buChar char="•"/>
            </a:pPr>
            <a:r>
              <a:rPr lang="en-US" sz="1900">
                <a:solidFill>
                  <a:srgbClr val="000000"/>
                </a:solidFill>
                <a:latin typeface="Libre Baskerville"/>
              </a:rPr>
              <a:t>USB WiFi TPLink WN722N</a:t>
            </a:r>
          </a:p>
          <a:p>
            <a:pPr algn="just">
              <a:lnSpc>
                <a:spcPts val="2660"/>
              </a:lnSpc>
              <a:spcBef>
                <a:spcPct val="0"/>
              </a:spcBef>
            </a:pPr>
            <a:endParaRPr lang="en-US" sz="1900">
              <a:solidFill>
                <a:srgbClr val="000000"/>
              </a:solidFill>
              <a:latin typeface="Libre Basker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279185" y="1481767"/>
            <a:ext cx="4437595" cy="4566068"/>
          </a:xfrm>
          <a:prstGeom prst="rect">
            <a:avLst/>
          </a:prstGeom>
        </p:spPr>
        <p:txBody>
          <a:bodyPr lIns="0" tIns="0" rIns="0" bIns="0" rtlCol="0" anchor="t">
            <a:spAutoFit/>
          </a:bodyPr>
          <a:lstStyle/>
          <a:p>
            <a:pPr algn="just">
              <a:lnSpc>
                <a:spcPts val="2426"/>
              </a:lnSpc>
            </a:pPr>
            <a:r>
              <a:rPr lang="en-US" sz="1733">
                <a:solidFill>
                  <a:srgbClr val="000000"/>
                </a:solidFill>
                <a:latin typeface="Libre Baskerville Bold"/>
              </a:rPr>
              <a:t>Giai đoạn 1: Thu thập và xử lí dữ liệu</a:t>
            </a:r>
          </a:p>
          <a:p>
            <a:pPr algn="just">
              <a:lnSpc>
                <a:spcPts val="2426"/>
              </a:lnSpc>
            </a:pPr>
            <a:endParaRPr lang="en-US" sz="1733">
              <a:solidFill>
                <a:srgbClr val="000000"/>
              </a:solidFill>
              <a:latin typeface="Libre Baskerville Bold"/>
            </a:endParaRPr>
          </a:p>
          <a:p>
            <a:pPr marL="374273" lvl="1" indent="-187137" algn="just">
              <a:lnSpc>
                <a:spcPts val="2426"/>
              </a:lnSpc>
              <a:buFont typeface="Arial"/>
              <a:buChar char="•"/>
            </a:pPr>
            <a:r>
              <a:rPr lang="en-US" sz="1733">
                <a:solidFill>
                  <a:srgbClr val="000000"/>
                </a:solidFill>
                <a:latin typeface="Libre Baskerville"/>
              </a:rPr>
              <a:t>Cài đặt công cụ hcxdumptool và hcxtools trên máy tính chạy hệ điều hành Linux</a:t>
            </a:r>
          </a:p>
          <a:p>
            <a:pPr algn="just">
              <a:lnSpc>
                <a:spcPts val="2426"/>
              </a:lnSpc>
            </a:pPr>
            <a:endParaRPr lang="en-US" sz="1733">
              <a:solidFill>
                <a:srgbClr val="000000"/>
              </a:solidFill>
              <a:latin typeface="Libre Baskerville"/>
            </a:endParaRPr>
          </a:p>
          <a:p>
            <a:pPr marL="374273" lvl="1" indent="-187137" algn="just">
              <a:lnSpc>
                <a:spcPts val="2426"/>
              </a:lnSpc>
              <a:buFont typeface="Arial"/>
              <a:buChar char="•"/>
            </a:pPr>
            <a:r>
              <a:rPr lang="en-US" sz="1733">
                <a:solidFill>
                  <a:srgbClr val="000000"/>
                </a:solidFill>
                <a:latin typeface="Libre Baskerville"/>
              </a:rPr>
              <a:t>Tải driver của USB WiFi TPLink WN722N </a:t>
            </a:r>
          </a:p>
          <a:p>
            <a:pPr algn="just">
              <a:lnSpc>
                <a:spcPts val="2426"/>
              </a:lnSpc>
            </a:pPr>
            <a:endParaRPr lang="en-US" sz="1733">
              <a:solidFill>
                <a:srgbClr val="000000"/>
              </a:solidFill>
              <a:latin typeface="Libre Baskerville"/>
            </a:endParaRPr>
          </a:p>
          <a:p>
            <a:pPr marL="374273" lvl="1" indent="-187137" algn="just">
              <a:lnSpc>
                <a:spcPts val="2426"/>
              </a:lnSpc>
              <a:buFont typeface="Arial"/>
              <a:buChar char="•"/>
            </a:pPr>
            <a:r>
              <a:rPr lang="en-US" sz="1733">
                <a:solidFill>
                  <a:srgbClr val="000000"/>
                </a:solidFill>
                <a:latin typeface="Libre Baskerville"/>
              </a:rPr>
              <a:t>Tắt các dịch vụ mạng trên máy tính </a:t>
            </a:r>
          </a:p>
          <a:p>
            <a:pPr algn="just">
              <a:lnSpc>
                <a:spcPts val="2426"/>
              </a:lnSpc>
            </a:pPr>
            <a:endParaRPr lang="en-US" sz="1733">
              <a:solidFill>
                <a:srgbClr val="000000"/>
              </a:solidFill>
              <a:latin typeface="Libre Baskerville"/>
            </a:endParaRPr>
          </a:p>
          <a:p>
            <a:pPr marL="374273" lvl="1" indent="-187137" algn="just">
              <a:lnSpc>
                <a:spcPts val="2426"/>
              </a:lnSpc>
              <a:buFont typeface="Arial"/>
              <a:buChar char="•"/>
            </a:pPr>
            <a:r>
              <a:rPr lang="en-US" sz="1733">
                <a:solidFill>
                  <a:srgbClr val="000000"/>
                </a:solidFill>
                <a:latin typeface="Libre Baskerville"/>
              </a:rPr>
              <a:t>Chuyển USB Wifi sang monitor mode bằng công cụ airmon-ng</a:t>
            </a:r>
          </a:p>
          <a:p>
            <a:pPr algn="just">
              <a:lnSpc>
                <a:spcPts val="2426"/>
              </a:lnSpc>
            </a:pPr>
            <a:endParaRPr lang="en-US" sz="1733">
              <a:solidFill>
                <a:srgbClr val="000000"/>
              </a:solidFill>
              <a:latin typeface="Libre Baskerville"/>
            </a:endParaRPr>
          </a:p>
          <a:p>
            <a:pPr algn="just">
              <a:lnSpc>
                <a:spcPts val="2426"/>
              </a:lnSpc>
            </a:pPr>
            <a:endParaRPr lang="en-US" sz="1733">
              <a:solidFill>
                <a:srgbClr val="000000"/>
              </a:solidFill>
              <a:latin typeface="Libre Baskerville"/>
            </a:endParaRPr>
          </a:p>
        </p:txBody>
      </p:sp>
      <p:sp>
        <p:nvSpPr>
          <p:cNvPr id="3" name="Freeform 3"/>
          <p:cNvSpPr/>
          <p:nvPr/>
        </p:nvSpPr>
        <p:spPr>
          <a:xfrm>
            <a:off x="5109295" y="1519867"/>
            <a:ext cx="4644305" cy="4389216"/>
          </a:xfrm>
          <a:custGeom>
            <a:avLst/>
            <a:gdLst/>
            <a:ahLst/>
            <a:cxnLst/>
            <a:rect l="l" t="t" r="r" b="b"/>
            <a:pathLst>
              <a:path w="4644305" h="4389216">
                <a:moveTo>
                  <a:pt x="0" y="0"/>
                </a:moveTo>
                <a:lnTo>
                  <a:pt x="4644305" y="0"/>
                </a:lnTo>
                <a:lnTo>
                  <a:pt x="4644305" y="4389216"/>
                </a:lnTo>
                <a:lnTo>
                  <a:pt x="0" y="4389216"/>
                </a:lnTo>
                <a:lnTo>
                  <a:pt x="0" y="0"/>
                </a:lnTo>
                <a:close/>
              </a:path>
            </a:pathLst>
          </a:custGeom>
          <a:blipFill>
            <a:blip r:embed="rId2"/>
            <a:stretch>
              <a:fillRect t="-1802"/>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5670096" y="1211702"/>
            <a:ext cx="3931104" cy="2961432"/>
          </a:xfrm>
          <a:custGeom>
            <a:avLst/>
            <a:gdLst/>
            <a:ahLst/>
            <a:cxnLst/>
            <a:rect l="l" t="t" r="r" b="b"/>
            <a:pathLst>
              <a:path w="3931104" h="2961432">
                <a:moveTo>
                  <a:pt x="0" y="0"/>
                </a:moveTo>
                <a:lnTo>
                  <a:pt x="3931104" y="0"/>
                </a:lnTo>
                <a:lnTo>
                  <a:pt x="3931104" y="2961432"/>
                </a:lnTo>
                <a:lnTo>
                  <a:pt x="0" y="2961432"/>
                </a:lnTo>
                <a:lnTo>
                  <a:pt x="0" y="0"/>
                </a:lnTo>
                <a:close/>
              </a:path>
            </a:pathLst>
          </a:custGeom>
          <a:blipFill>
            <a:blip r:embed="rId2"/>
            <a:stretch>
              <a:fillRect/>
            </a:stretch>
          </a:blipFill>
        </p:spPr>
      </p:sp>
      <p:sp>
        <p:nvSpPr>
          <p:cNvPr id="3" name="Freeform 3"/>
          <p:cNvSpPr/>
          <p:nvPr/>
        </p:nvSpPr>
        <p:spPr>
          <a:xfrm>
            <a:off x="5670096" y="4366872"/>
            <a:ext cx="3931104" cy="2948328"/>
          </a:xfrm>
          <a:custGeom>
            <a:avLst/>
            <a:gdLst/>
            <a:ahLst/>
            <a:cxnLst/>
            <a:rect l="l" t="t" r="r" b="b"/>
            <a:pathLst>
              <a:path w="3931104" h="2948328">
                <a:moveTo>
                  <a:pt x="0" y="0"/>
                </a:moveTo>
                <a:lnTo>
                  <a:pt x="3931104" y="0"/>
                </a:lnTo>
                <a:lnTo>
                  <a:pt x="3931104" y="2948328"/>
                </a:lnTo>
                <a:lnTo>
                  <a:pt x="0" y="2948328"/>
                </a:lnTo>
                <a:lnTo>
                  <a:pt x="0" y="0"/>
                </a:lnTo>
                <a:close/>
              </a:path>
            </a:pathLst>
          </a:custGeom>
          <a:blipFill>
            <a:blip r:embed="rId3"/>
            <a:stretch>
              <a:fillRect/>
            </a:stretch>
          </a:blipFill>
        </p:spPr>
      </p:sp>
      <p:sp>
        <p:nvSpPr>
          <p:cNvPr id="4" name="TextBox 4"/>
          <p:cNvSpPr txBox="1"/>
          <p:nvPr/>
        </p:nvSpPr>
        <p:spPr>
          <a:xfrm>
            <a:off x="312420" y="1146810"/>
            <a:ext cx="4762908" cy="5874258"/>
          </a:xfrm>
          <a:prstGeom prst="rect">
            <a:avLst/>
          </a:prstGeom>
        </p:spPr>
        <p:txBody>
          <a:bodyPr lIns="0" tIns="0" rIns="0" bIns="0" rtlCol="0" anchor="t">
            <a:spAutoFit/>
          </a:bodyPr>
          <a:lstStyle/>
          <a:p>
            <a:pPr algn="just">
              <a:lnSpc>
                <a:spcPts val="3006"/>
              </a:lnSpc>
            </a:pPr>
            <a:r>
              <a:rPr lang="en-US" sz="1800">
                <a:solidFill>
                  <a:srgbClr val="000000"/>
                </a:solidFill>
                <a:latin typeface="Libre Baskerville Bold"/>
              </a:rPr>
              <a:t>Giai đoạn 1: Thu thập và xử lí dữ liệu</a:t>
            </a:r>
          </a:p>
          <a:p>
            <a:pPr algn="just">
              <a:lnSpc>
                <a:spcPts val="3006"/>
              </a:lnSpc>
            </a:pPr>
            <a:endParaRPr lang="en-US" sz="1800">
              <a:solidFill>
                <a:srgbClr val="000000"/>
              </a:solidFill>
              <a:latin typeface="Libre Baskerville Bold"/>
            </a:endParaRPr>
          </a:p>
          <a:p>
            <a:pPr marL="388622" lvl="1" indent="-194311" algn="just">
              <a:lnSpc>
                <a:spcPts val="3006"/>
              </a:lnSpc>
              <a:buFont typeface="Arial"/>
              <a:buChar char="•"/>
            </a:pPr>
            <a:r>
              <a:rPr lang="en-US" sz="1800">
                <a:solidFill>
                  <a:srgbClr val="000000"/>
                </a:solidFill>
                <a:latin typeface="Libre Baskerville"/>
              </a:rPr>
              <a:t>Nhóm tiến hành việc di chuyển và thu thập dữ liệu của các mạng wifi tại các khu dân cư quanh trường và một số địa điểm khác ở Thủ Đức</a:t>
            </a:r>
          </a:p>
          <a:p>
            <a:pPr algn="just">
              <a:lnSpc>
                <a:spcPts val="3006"/>
              </a:lnSpc>
            </a:pPr>
            <a:endParaRPr lang="en-US" sz="1800">
              <a:solidFill>
                <a:srgbClr val="000000"/>
              </a:solidFill>
              <a:latin typeface="Libre Baskerville"/>
            </a:endParaRPr>
          </a:p>
          <a:p>
            <a:pPr marL="367032" lvl="1" indent="-183516" algn="just">
              <a:lnSpc>
                <a:spcPts val="2839"/>
              </a:lnSpc>
              <a:buFont typeface="Arial"/>
              <a:buChar char="•"/>
            </a:pPr>
            <a:r>
              <a:rPr lang="en-US" sz="1700">
                <a:solidFill>
                  <a:srgbClr val="000000"/>
                </a:solidFill>
                <a:latin typeface="Libre Baskerville"/>
              </a:rPr>
              <a:t>Quá trình thu thập dữ liệu khá khăn do một số mạng wifi sử dụng các thiết bị thế hệ mới đã ngăn chặn kỹ thuật thu thập PMKID cũng như việc phải chờ đợi client di chuyển qua lại giữa các vùng roaming (nhóm không sử dụng phương pháp deauthentication)</a:t>
            </a:r>
          </a:p>
          <a:p>
            <a:pPr algn="just">
              <a:lnSpc>
                <a:spcPts val="3006"/>
              </a:lnSpc>
            </a:pPr>
            <a:endParaRPr lang="en-US" sz="1700">
              <a:solidFill>
                <a:srgbClr val="000000"/>
              </a:solidFill>
              <a:latin typeface="Libre Baskerville"/>
            </a:endParaRPr>
          </a:p>
          <a:p>
            <a:pPr algn="just">
              <a:lnSpc>
                <a:spcPts val="3006"/>
              </a:lnSpc>
            </a:pPr>
            <a:endParaRPr lang="en-US" sz="1700">
              <a:solidFill>
                <a:srgbClr val="000000"/>
              </a:solidFill>
              <a:latin typeface="Libre Baskerville"/>
            </a:endParaRP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156767"/>
            <a:ext cx="5747255" cy="7628734"/>
            <a:chOff x="0" y="0"/>
            <a:chExt cx="7663007" cy="10171646"/>
          </a:xfrm>
        </p:grpSpPr>
        <p:sp>
          <p:nvSpPr>
            <p:cNvPr id="3" name="AutoShape 3"/>
            <p:cNvSpPr/>
            <p:nvPr/>
          </p:nvSpPr>
          <p:spPr>
            <a:xfrm>
              <a:off x="0" y="0"/>
              <a:ext cx="7663007" cy="10171646"/>
            </a:xfrm>
            <a:prstGeom prst="rect">
              <a:avLst/>
            </a:prstGeom>
            <a:solidFill>
              <a:srgbClr val="6C5336"/>
            </a:solidFill>
          </p:spPr>
        </p:sp>
        <p:sp>
          <p:nvSpPr>
            <p:cNvPr id="4" name="TextBox 4"/>
            <p:cNvSpPr txBox="1"/>
            <p:nvPr/>
          </p:nvSpPr>
          <p:spPr>
            <a:xfrm>
              <a:off x="470055" y="3505143"/>
              <a:ext cx="6722897" cy="2942284"/>
            </a:xfrm>
            <a:prstGeom prst="rect">
              <a:avLst/>
            </a:prstGeom>
          </p:spPr>
          <p:txBody>
            <a:bodyPr lIns="0" tIns="0" rIns="0" bIns="0" rtlCol="0" anchor="t">
              <a:spAutoFit/>
            </a:bodyPr>
            <a:lstStyle/>
            <a:p>
              <a:pPr algn="ctr">
                <a:lnSpc>
                  <a:spcPts val="9838"/>
                </a:lnSpc>
              </a:pPr>
              <a:r>
                <a:rPr lang="en-US" sz="6306" spc="126">
                  <a:solidFill>
                    <a:srgbClr val="EFEBE0"/>
                  </a:solidFill>
                  <a:latin typeface="Faustina Semi-Bold"/>
                </a:rPr>
                <a:t>TỔNG QUAN</a:t>
              </a:r>
            </a:p>
            <a:p>
              <a:pPr algn="ctr">
                <a:lnSpc>
                  <a:spcPts val="7567"/>
                </a:lnSpc>
              </a:pPr>
              <a:r>
                <a:rPr lang="en-US" sz="6306" spc="126">
                  <a:solidFill>
                    <a:srgbClr val="EFEBE0"/>
                  </a:solidFill>
                  <a:latin typeface="Faustina Semi-Bold"/>
                </a:rPr>
                <a:t>VỀ ĐỀ TÀI</a:t>
              </a: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020079" y="6543040"/>
            <a:ext cx="1966330" cy="40640"/>
          </a:xfrm>
          <a:prstGeom prst="rect">
            <a:avLst/>
          </a:prstGeom>
          <a:solidFill>
            <a:srgbClr val="EFEBE0"/>
          </a:solidFill>
        </p:spPr>
      </p:sp>
      <p:sp>
        <p:nvSpPr>
          <p:cNvPr id="7" name="Freeform 7"/>
          <p:cNvSpPr/>
          <p:nvPr/>
        </p:nvSpPr>
        <p:spPr>
          <a:xfrm>
            <a:off x="6448753" y="1412171"/>
            <a:ext cx="3304847" cy="4490857"/>
          </a:xfrm>
          <a:custGeom>
            <a:avLst/>
            <a:gdLst/>
            <a:ahLst/>
            <a:cxnLst/>
            <a:rect l="l" t="t" r="r" b="b"/>
            <a:pathLst>
              <a:path w="3304847" h="4490857">
                <a:moveTo>
                  <a:pt x="0" y="0"/>
                </a:moveTo>
                <a:lnTo>
                  <a:pt x="3304847" y="0"/>
                </a:lnTo>
                <a:lnTo>
                  <a:pt x="3304847" y="4490858"/>
                </a:lnTo>
                <a:lnTo>
                  <a:pt x="0" y="4490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0" y="3657600"/>
            <a:ext cx="6152248" cy="2953360"/>
          </a:xfrm>
          <a:custGeom>
            <a:avLst/>
            <a:gdLst/>
            <a:ahLst/>
            <a:cxnLst/>
            <a:rect l="l" t="t" r="r" b="b"/>
            <a:pathLst>
              <a:path w="6152248" h="2953360">
                <a:moveTo>
                  <a:pt x="0" y="0"/>
                </a:moveTo>
                <a:lnTo>
                  <a:pt x="6152248" y="0"/>
                </a:lnTo>
                <a:lnTo>
                  <a:pt x="6152248" y="2953360"/>
                </a:lnTo>
                <a:lnTo>
                  <a:pt x="0" y="2953360"/>
                </a:lnTo>
                <a:lnTo>
                  <a:pt x="0" y="0"/>
                </a:lnTo>
                <a:close/>
              </a:path>
            </a:pathLst>
          </a:custGeom>
          <a:blipFill>
            <a:blip r:embed="rId2"/>
            <a:stretch>
              <a:fillRect/>
            </a:stretch>
          </a:blipFill>
        </p:spPr>
      </p:sp>
      <p:sp>
        <p:nvSpPr>
          <p:cNvPr id="3" name="Freeform 3"/>
          <p:cNvSpPr/>
          <p:nvPr/>
        </p:nvSpPr>
        <p:spPr>
          <a:xfrm>
            <a:off x="6152248" y="3501667"/>
            <a:ext cx="3601352" cy="3265225"/>
          </a:xfrm>
          <a:custGeom>
            <a:avLst/>
            <a:gdLst/>
            <a:ahLst/>
            <a:cxnLst/>
            <a:rect l="l" t="t" r="r" b="b"/>
            <a:pathLst>
              <a:path w="3601352" h="3265225">
                <a:moveTo>
                  <a:pt x="0" y="0"/>
                </a:moveTo>
                <a:lnTo>
                  <a:pt x="3601352" y="0"/>
                </a:lnTo>
                <a:lnTo>
                  <a:pt x="3601352" y="3265226"/>
                </a:lnTo>
                <a:lnTo>
                  <a:pt x="0" y="3265226"/>
                </a:lnTo>
                <a:lnTo>
                  <a:pt x="0" y="0"/>
                </a:lnTo>
                <a:close/>
              </a:path>
            </a:pathLst>
          </a:custGeom>
          <a:blipFill>
            <a:blip r:embed="rId3"/>
            <a:stretch>
              <a:fillRect/>
            </a:stretch>
          </a:blipFill>
        </p:spPr>
      </p:sp>
      <p:sp>
        <p:nvSpPr>
          <p:cNvPr id="4" name="TextBox 4"/>
          <p:cNvSpPr txBox="1"/>
          <p:nvPr/>
        </p:nvSpPr>
        <p:spPr>
          <a:xfrm>
            <a:off x="312420" y="1146810"/>
            <a:ext cx="9087258" cy="1883283"/>
          </a:xfrm>
          <a:prstGeom prst="rect">
            <a:avLst/>
          </a:prstGeom>
        </p:spPr>
        <p:txBody>
          <a:bodyPr lIns="0" tIns="0" rIns="0" bIns="0" rtlCol="0" anchor="t">
            <a:spAutoFit/>
          </a:bodyPr>
          <a:lstStyle/>
          <a:p>
            <a:pPr algn="just">
              <a:lnSpc>
                <a:spcPts val="3006"/>
              </a:lnSpc>
            </a:pPr>
            <a:r>
              <a:rPr lang="en-US" sz="1800">
                <a:solidFill>
                  <a:srgbClr val="000000"/>
                </a:solidFill>
                <a:latin typeface="Libre Baskerville Bold"/>
              </a:rPr>
              <a:t>Giai đoạn 1: Thu thập và xử lí dữ liệu</a:t>
            </a:r>
          </a:p>
          <a:p>
            <a:pPr algn="just">
              <a:lnSpc>
                <a:spcPts val="3006"/>
              </a:lnSpc>
            </a:pPr>
            <a:endParaRPr lang="en-US" sz="1800">
              <a:solidFill>
                <a:srgbClr val="000000"/>
              </a:solidFill>
              <a:latin typeface="Libre Baskerville Bold"/>
            </a:endParaRPr>
          </a:p>
          <a:p>
            <a:pPr marL="388622" lvl="1" indent="-194311" algn="just">
              <a:lnSpc>
                <a:spcPts val="3006"/>
              </a:lnSpc>
              <a:buFont typeface="Arial"/>
              <a:buChar char="•"/>
            </a:pPr>
            <a:r>
              <a:rPr lang="en-US" sz="1800">
                <a:solidFill>
                  <a:srgbClr val="000000"/>
                </a:solidFill>
                <a:latin typeface="Libre Baskerville"/>
              </a:rPr>
              <a:t>Nguồn dữ liệu sau khi thu thập sẽ được xử lý với bộ công cụ hcxtools để lọc các thông tin quan trọng làm nguyên liệu cho quá cracking (convert từ file pcapng sang file text)</a:t>
            </a: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731520" y="2896743"/>
            <a:ext cx="8290560" cy="3885448"/>
          </a:xfrm>
          <a:custGeom>
            <a:avLst/>
            <a:gdLst/>
            <a:ahLst/>
            <a:cxnLst/>
            <a:rect l="l" t="t" r="r" b="b"/>
            <a:pathLst>
              <a:path w="8290560" h="3885448">
                <a:moveTo>
                  <a:pt x="0" y="0"/>
                </a:moveTo>
                <a:lnTo>
                  <a:pt x="8290560" y="0"/>
                </a:lnTo>
                <a:lnTo>
                  <a:pt x="8290560" y="3885448"/>
                </a:lnTo>
                <a:lnTo>
                  <a:pt x="0" y="3885448"/>
                </a:lnTo>
                <a:lnTo>
                  <a:pt x="0" y="0"/>
                </a:lnTo>
                <a:close/>
              </a:path>
            </a:pathLst>
          </a:custGeom>
          <a:blipFill>
            <a:blip r:embed="rId2"/>
            <a:stretch>
              <a:fillRect l="-3703" r="-3703" b="-63959"/>
            </a:stretch>
          </a:blipFill>
        </p:spPr>
      </p:sp>
      <p:sp>
        <p:nvSpPr>
          <p:cNvPr id="3" name="TextBox 3"/>
          <p:cNvSpPr txBox="1"/>
          <p:nvPr/>
        </p:nvSpPr>
        <p:spPr>
          <a:xfrm>
            <a:off x="312420" y="1146810"/>
            <a:ext cx="9087258" cy="1502283"/>
          </a:xfrm>
          <a:prstGeom prst="rect">
            <a:avLst/>
          </a:prstGeom>
        </p:spPr>
        <p:txBody>
          <a:bodyPr lIns="0" tIns="0" rIns="0" bIns="0" rtlCol="0" anchor="t">
            <a:spAutoFit/>
          </a:bodyPr>
          <a:lstStyle/>
          <a:p>
            <a:pPr algn="just">
              <a:lnSpc>
                <a:spcPts val="3006"/>
              </a:lnSpc>
            </a:pPr>
            <a:r>
              <a:rPr lang="en-US" sz="1800">
                <a:solidFill>
                  <a:srgbClr val="000000"/>
                </a:solidFill>
                <a:latin typeface="Libre Baskerville Bold"/>
              </a:rPr>
              <a:t>Giai đoạn 1: Thu thập và xử lí dữ liệu</a:t>
            </a:r>
          </a:p>
          <a:p>
            <a:pPr algn="just">
              <a:lnSpc>
                <a:spcPts val="3006"/>
              </a:lnSpc>
            </a:pPr>
            <a:endParaRPr lang="en-US" sz="1800">
              <a:solidFill>
                <a:srgbClr val="000000"/>
              </a:solidFill>
              <a:latin typeface="Libre Baskerville Bold"/>
            </a:endParaRPr>
          </a:p>
          <a:p>
            <a:pPr marL="388622" lvl="1" indent="-194311" algn="just">
              <a:lnSpc>
                <a:spcPts val="3006"/>
              </a:lnSpc>
              <a:buFont typeface="Arial"/>
              <a:buChar char="•"/>
            </a:pPr>
            <a:r>
              <a:rPr lang="en-US" sz="1800">
                <a:solidFill>
                  <a:srgbClr val="000000"/>
                </a:solidFill>
                <a:latin typeface="Libre Baskerville"/>
              </a:rPr>
              <a:t>Dữ liệu đầu ra là các sample dưới dạng file text để làm đầu vào khi dùng Hashcat (chứa PMKID, AP Mac, Client Mac)</a:t>
            </a: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616969" y="1456849"/>
            <a:ext cx="6298228" cy="4707255"/>
          </a:xfrm>
          <a:prstGeom prst="rect">
            <a:avLst/>
          </a:prstGeom>
        </p:spPr>
        <p:txBody>
          <a:bodyPr lIns="0" tIns="0" rIns="0" bIns="0" rtlCol="0" anchor="t">
            <a:spAutoFit/>
          </a:bodyPr>
          <a:lstStyle/>
          <a:p>
            <a:pPr algn="just">
              <a:lnSpc>
                <a:spcPts val="2520"/>
              </a:lnSpc>
            </a:pPr>
            <a:r>
              <a:rPr lang="en-US" sz="1800" dirty="0">
                <a:solidFill>
                  <a:srgbClr val="000000"/>
                </a:solidFill>
                <a:latin typeface="Libre Baskerville Bold"/>
              </a:rPr>
              <a:t>Giai </a:t>
            </a:r>
            <a:r>
              <a:rPr lang="en-US" sz="1800" dirty="0" err="1">
                <a:solidFill>
                  <a:srgbClr val="000000"/>
                </a:solidFill>
                <a:latin typeface="Libre Baskerville Bold"/>
              </a:rPr>
              <a:t>đoạn</a:t>
            </a:r>
            <a:r>
              <a:rPr lang="en-US" sz="1800" dirty="0">
                <a:solidFill>
                  <a:srgbClr val="000000"/>
                </a:solidFill>
                <a:latin typeface="Libre Baskerville Bold"/>
              </a:rPr>
              <a:t> 2: </a:t>
            </a:r>
            <a:r>
              <a:rPr lang="en-US" sz="1800" dirty="0" err="1">
                <a:solidFill>
                  <a:srgbClr val="000000"/>
                </a:solidFill>
                <a:latin typeface="Libre Baskerville Bold"/>
              </a:rPr>
              <a:t>Nghiên</a:t>
            </a:r>
            <a:r>
              <a:rPr lang="en-US" sz="1800" dirty="0">
                <a:solidFill>
                  <a:srgbClr val="000000"/>
                </a:solidFill>
                <a:latin typeface="Libre Baskerville Bold"/>
              </a:rPr>
              <a:t> </a:t>
            </a:r>
            <a:r>
              <a:rPr lang="en-US" sz="1800" dirty="0" err="1">
                <a:solidFill>
                  <a:srgbClr val="000000"/>
                </a:solidFill>
                <a:latin typeface="Libre Baskerville Bold"/>
              </a:rPr>
              <a:t>cứu</a:t>
            </a:r>
            <a:r>
              <a:rPr lang="en-US" sz="1800" dirty="0">
                <a:solidFill>
                  <a:srgbClr val="000000"/>
                </a:solidFill>
                <a:latin typeface="Libre Baskerville Bold"/>
              </a:rPr>
              <a:t> </a:t>
            </a:r>
            <a:r>
              <a:rPr lang="en-US" sz="1800" dirty="0" err="1">
                <a:solidFill>
                  <a:srgbClr val="000000"/>
                </a:solidFill>
                <a:latin typeface="Libre Baskerville Bold"/>
              </a:rPr>
              <a:t>về</a:t>
            </a:r>
            <a:r>
              <a:rPr lang="en-US" sz="1800" dirty="0">
                <a:solidFill>
                  <a:srgbClr val="000000"/>
                </a:solidFill>
                <a:latin typeface="Libre Baskerville Bold"/>
              </a:rPr>
              <a:t> </a:t>
            </a:r>
            <a:r>
              <a:rPr lang="en-US" sz="1800" dirty="0" err="1">
                <a:solidFill>
                  <a:srgbClr val="000000"/>
                </a:solidFill>
                <a:latin typeface="Libre Baskerville Bold"/>
              </a:rPr>
              <a:t>tâm</a:t>
            </a:r>
            <a:r>
              <a:rPr lang="en-US" sz="1800" dirty="0">
                <a:solidFill>
                  <a:srgbClr val="000000"/>
                </a:solidFill>
                <a:latin typeface="Libre Baskerville Bold"/>
              </a:rPr>
              <a:t> </a:t>
            </a:r>
            <a:r>
              <a:rPr lang="en-US" sz="1800" dirty="0" err="1">
                <a:solidFill>
                  <a:srgbClr val="000000"/>
                </a:solidFill>
                <a:latin typeface="Libre Baskerville Bold"/>
              </a:rPr>
              <a:t>lý</a:t>
            </a:r>
            <a:r>
              <a:rPr lang="en-US" sz="1800" dirty="0">
                <a:solidFill>
                  <a:srgbClr val="000000"/>
                </a:solidFill>
                <a:latin typeface="Libre Baskerville Bold"/>
              </a:rPr>
              <a:t> </a:t>
            </a:r>
            <a:r>
              <a:rPr lang="en-US" sz="1800" dirty="0" err="1">
                <a:solidFill>
                  <a:srgbClr val="000000"/>
                </a:solidFill>
                <a:latin typeface="Libre Baskerville Bold"/>
              </a:rPr>
              <a:t>học</a:t>
            </a:r>
            <a:r>
              <a:rPr lang="en-US" sz="1800" dirty="0">
                <a:solidFill>
                  <a:srgbClr val="000000"/>
                </a:solidFill>
                <a:latin typeface="Libre Baskerville Bold"/>
              </a:rPr>
              <a:t> </a:t>
            </a:r>
            <a:r>
              <a:rPr lang="en-US" sz="1800" dirty="0" err="1">
                <a:solidFill>
                  <a:srgbClr val="000000"/>
                </a:solidFill>
                <a:latin typeface="Libre Baskerville Bold"/>
              </a:rPr>
              <a:t>trong</a:t>
            </a:r>
            <a:r>
              <a:rPr lang="en-US" sz="1800" dirty="0">
                <a:solidFill>
                  <a:srgbClr val="000000"/>
                </a:solidFill>
                <a:latin typeface="Libre Baskerville Bold"/>
              </a:rPr>
              <a:t> </a:t>
            </a:r>
            <a:r>
              <a:rPr lang="en-US" sz="1800" dirty="0" err="1">
                <a:solidFill>
                  <a:srgbClr val="000000"/>
                </a:solidFill>
                <a:latin typeface="Libre Baskerville Bold"/>
              </a:rPr>
              <a:t>việc</a:t>
            </a:r>
            <a:r>
              <a:rPr lang="en-US" sz="1800" dirty="0">
                <a:solidFill>
                  <a:srgbClr val="000000"/>
                </a:solidFill>
                <a:latin typeface="Libre Baskerville Bold"/>
              </a:rPr>
              <a:t> </a:t>
            </a:r>
            <a:r>
              <a:rPr lang="en-US" sz="1800" dirty="0" err="1">
                <a:solidFill>
                  <a:srgbClr val="000000"/>
                </a:solidFill>
                <a:latin typeface="Libre Baskerville Bold"/>
              </a:rPr>
              <a:t>thiết</a:t>
            </a:r>
            <a:r>
              <a:rPr lang="en-US" sz="1800" dirty="0">
                <a:solidFill>
                  <a:srgbClr val="000000"/>
                </a:solidFill>
                <a:latin typeface="Libre Baskerville Bold"/>
              </a:rPr>
              <a:t> </a:t>
            </a:r>
            <a:r>
              <a:rPr lang="en-US" sz="1800" dirty="0" err="1">
                <a:solidFill>
                  <a:srgbClr val="000000"/>
                </a:solidFill>
                <a:latin typeface="Libre Baskerville Bold"/>
              </a:rPr>
              <a:t>lập</a:t>
            </a:r>
            <a:r>
              <a:rPr lang="en-US" sz="1800" dirty="0">
                <a:solidFill>
                  <a:srgbClr val="000000"/>
                </a:solidFill>
                <a:latin typeface="Libre Baskerville Bold"/>
              </a:rPr>
              <a:t> </a:t>
            </a:r>
            <a:r>
              <a:rPr lang="en-US" sz="1800" dirty="0" err="1">
                <a:solidFill>
                  <a:srgbClr val="000000"/>
                </a:solidFill>
                <a:latin typeface="Libre Baskerville Bold"/>
              </a:rPr>
              <a:t>mật</a:t>
            </a:r>
            <a:r>
              <a:rPr lang="en-US" sz="1800" dirty="0">
                <a:solidFill>
                  <a:srgbClr val="000000"/>
                </a:solidFill>
                <a:latin typeface="Libre Baskerville Bold"/>
              </a:rPr>
              <a:t> </a:t>
            </a:r>
            <a:r>
              <a:rPr lang="en-US" sz="1800" dirty="0" err="1">
                <a:solidFill>
                  <a:srgbClr val="000000"/>
                </a:solidFill>
                <a:latin typeface="Libre Baskerville Bold"/>
              </a:rPr>
              <a:t>khẩu</a:t>
            </a:r>
            <a:endParaRPr lang="en-US" sz="1800">
              <a:solidFill>
                <a:srgbClr val="000000"/>
              </a:solidFill>
              <a:latin typeface="Libre Baskerville Bold"/>
            </a:endParaRPr>
          </a:p>
          <a:p>
            <a:pPr algn="just">
              <a:lnSpc>
                <a:spcPts val="2520"/>
              </a:lnSpc>
            </a:pPr>
            <a:endParaRPr lang="en-US" sz="1800">
              <a:solidFill>
                <a:srgbClr val="000000"/>
              </a:solidFill>
              <a:latin typeface="Libre Baskerville Bold"/>
            </a:endParaRPr>
          </a:p>
          <a:p>
            <a:pPr marL="388622" lvl="1" indent="-194311" algn="just">
              <a:lnSpc>
                <a:spcPts val="2520"/>
              </a:lnSpc>
              <a:buFont typeface="Arial"/>
              <a:buChar char="•"/>
            </a:pPr>
            <a:r>
              <a:rPr lang="en-US" sz="1800" dirty="0" err="1">
                <a:solidFill>
                  <a:srgbClr val="000000"/>
                </a:solidFill>
                <a:latin typeface="Libre Baskerville"/>
              </a:rPr>
              <a:t>Khả</a:t>
            </a:r>
            <a:r>
              <a:rPr lang="en-US" sz="1800" dirty="0">
                <a:solidFill>
                  <a:srgbClr val="000000"/>
                </a:solidFill>
                <a:latin typeface="Libre Baskerville"/>
              </a:rPr>
              <a:t> </a:t>
            </a:r>
            <a:r>
              <a:rPr lang="en-US" sz="1800" dirty="0" err="1">
                <a:solidFill>
                  <a:srgbClr val="000000"/>
                </a:solidFill>
                <a:latin typeface="Libre Baskerville"/>
              </a:rPr>
              <a:t>năng</a:t>
            </a:r>
            <a:r>
              <a:rPr lang="en-US" sz="1800" dirty="0">
                <a:solidFill>
                  <a:srgbClr val="000000"/>
                </a:solidFill>
                <a:latin typeface="Libre Baskerville"/>
              </a:rPr>
              <a:t> </a:t>
            </a:r>
            <a:r>
              <a:rPr lang="en-US" sz="1800" dirty="0" err="1">
                <a:solidFill>
                  <a:srgbClr val="000000"/>
                </a:solidFill>
                <a:latin typeface="Libre Baskerville"/>
              </a:rPr>
              <a:t>ghi</a:t>
            </a:r>
            <a:r>
              <a:rPr lang="en-US" sz="1800" dirty="0">
                <a:solidFill>
                  <a:srgbClr val="000000"/>
                </a:solidFill>
                <a:latin typeface="Libre Baskerville"/>
              </a:rPr>
              <a:t> </a:t>
            </a:r>
            <a:r>
              <a:rPr lang="en-US" sz="1800" dirty="0" err="1">
                <a:solidFill>
                  <a:srgbClr val="000000"/>
                </a:solidFill>
                <a:latin typeface="Libre Baskerville"/>
              </a:rPr>
              <a:t>nhớ</a:t>
            </a:r>
            <a:r>
              <a:rPr lang="en-US" sz="1800" dirty="0">
                <a:solidFill>
                  <a:srgbClr val="000000"/>
                </a:solidFill>
                <a:latin typeface="Libre Baskerville"/>
              </a:rPr>
              <a:t> </a:t>
            </a:r>
            <a:r>
              <a:rPr lang="en-US" sz="1800" dirty="0" err="1">
                <a:solidFill>
                  <a:srgbClr val="000000"/>
                </a:solidFill>
                <a:latin typeface="Libre Baskerville"/>
              </a:rPr>
              <a:t>của</a:t>
            </a:r>
            <a:r>
              <a:rPr lang="en-US" sz="1800" dirty="0">
                <a:solidFill>
                  <a:srgbClr val="000000"/>
                </a:solidFill>
                <a:latin typeface="Libre Baskerville"/>
              </a:rPr>
              <a:t> </a:t>
            </a:r>
            <a:r>
              <a:rPr lang="en-US" sz="1800" dirty="0" err="1">
                <a:solidFill>
                  <a:srgbClr val="000000"/>
                </a:solidFill>
                <a:latin typeface="Libre Baskerville"/>
              </a:rPr>
              <a:t>não</a:t>
            </a:r>
            <a:r>
              <a:rPr lang="en-US" sz="1800" dirty="0">
                <a:solidFill>
                  <a:srgbClr val="000000"/>
                </a:solidFill>
                <a:latin typeface="Libre Baskerville"/>
              </a:rPr>
              <a:t> </a:t>
            </a:r>
            <a:r>
              <a:rPr lang="en-US" sz="1800" dirty="0" err="1">
                <a:solidFill>
                  <a:srgbClr val="000000"/>
                </a:solidFill>
                <a:latin typeface="Libre Baskerville"/>
              </a:rPr>
              <a:t>bộ</a:t>
            </a:r>
            <a:r>
              <a:rPr lang="en-US" sz="1800" dirty="0">
                <a:solidFill>
                  <a:srgbClr val="000000"/>
                </a:solidFill>
                <a:latin typeface="Libre Baskerville"/>
              </a:rPr>
              <a:t>: Khi </a:t>
            </a:r>
            <a:r>
              <a:rPr lang="en-US" sz="1800" dirty="0" err="1">
                <a:solidFill>
                  <a:srgbClr val="000000"/>
                </a:solidFill>
                <a:latin typeface="Libre Baskerville"/>
              </a:rPr>
              <a:t>nghiên</a:t>
            </a:r>
            <a:r>
              <a:rPr lang="en-US" sz="1800" dirty="0">
                <a:solidFill>
                  <a:srgbClr val="000000"/>
                </a:solidFill>
                <a:latin typeface="Libre Baskerville"/>
              </a:rPr>
              <a:t> </a:t>
            </a:r>
            <a:r>
              <a:rPr lang="en-US" sz="1800" dirty="0" err="1">
                <a:solidFill>
                  <a:srgbClr val="000000"/>
                </a:solidFill>
                <a:latin typeface="Libre Baskerville"/>
              </a:rPr>
              <a:t>cứu</a:t>
            </a:r>
            <a:r>
              <a:rPr lang="en-US" sz="1800" dirty="0">
                <a:solidFill>
                  <a:srgbClr val="000000"/>
                </a:solidFill>
                <a:latin typeface="Libre Baskerville"/>
              </a:rPr>
              <a:t> </a:t>
            </a:r>
            <a:r>
              <a:rPr lang="en-US" sz="1800" dirty="0" err="1">
                <a:solidFill>
                  <a:srgbClr val="000000"/>
                </a:solidFill>
                <a:latin typeface="Libre Baskerville"/>
              </a:rPr>
              <a:t>về</a:t>
            </a:r>
            <a:r>
              <a:rPr lang="en-US" sz="1800" dirty="0">
                <a:solidFill>
                  <a:srgbClr val="000000"/>
                </a:solidFill>
                <a:latin typeface="Libre Baskerville"/>
              </a:rPr>
              <a:t> </a:t>
            </a:r>
            <a:r>
              <a:rPr lang="en-US" sz="1800" dirty="0" err="1">
                <a:solidFill>
                  <a:srgbClr val="000000"/>
                </a:solidFill>
                <a:latin typeface="Libre Baskerville"/>
              </a:rPr>
              <a:t>bộ</a:t>
            </a:r>
            <a:r>
              <a:rPr lang="en-US" sz="1800" dirty="0">
                <a:solidFill>
                  <a:srgbClr val="000000"/>
                </a:solidFill>
                <a:latin typeface="Libre Baskerville"/>
              </a:rPr>
              <a:t> </a:t>
            </a:r>
            <a:r>
              <a:rPr lang="en-US" sz="1800" dirty="0" err="1">
                <a:solidFill>
                  <a:srgbClr val="000000"/>
                </a:solidFill>
                <a:latin typeface="Libre Baskerville"/>
              </a:rPr>
              <a:t>não</a:t>
            </a:r>
            <a:r>
              <a:rPr lang="en-US" sz="1800" dirty="0">
                <a:solidFill>
                  <a:srgbClr val="000000"/>
                </a:solidFill>
                <a:latin typeface="Libre Baskerville"/>
              </a:rPr>
              <a:t> con </a:t>
            </a:r>
            <a:r>
              <a:rPr lang="en-US" sz="1800" dirty="0" err="1">
                <a:solidFill>
                  <a:srgbClr val="000000"/>
                </a:solidFill>
                <a:latin typeface="Libre Baskerville"/>
              </a:rPr>
              <a:t>người</a:t>
            </a:r>
            <a:r>
              <a:rPr lang="en-US" sz="1800" dirty="0">
                <a:solidFill>
                  <a:srgbClr val="000000"/>
                </a:solidFill>
                <a:latin typeface="Libre Baskerville"/>
              </a:rPr>
              <a:t>, </a:t>
            </a:r>
            <a:r>
              <a:rPr lang="en-US" sz="1800" dirty="0" err="1">
                <a:solidFill>
                  <a:srgbClr val="000000"/>
                </a:solidFill>
                <a:latin typeface="Libre Baskerville"/>
              </a:rPr>
              <a:t>các</a:t>
            </a:r>
            <a:r>
              <a:rPr lang="en-US" sz="1800" dirty="0">
                <a:solidFill>
                  <a:srgbClr val="000000"/>
                </a:solidFill>
                <a:latin typeface="Libre Baskerville"/>
              </a:rPr>
              <a:t> </a:t>
            </a:r>
            <a:r>
              <a:rPr lang="en-US" sz="1800" dirty="0" err="1">
                <a:solidFill>
                  <a:srgbClr val="000000"/>
                </a:solidFill>
                <a:latin typeface="Libre Baskerville"/>
              </a:rPr>
              <a:t>nhà</a:t>
            </a:r>
            <a:r>
              <a:rPr lang="en-US" sz="1800" dirty="0">
                <a:solidFill>
                  <a:srgbClr val="000000"/>
                </a:solidFill>
                <a:latin typeface="Libre Baskerville"/>
              </a:rPr>
              <a:t> khoa </a:t>
            </a:r>
            <a:r>
              <a:rPr lang="en-US" sz="1800" dirty="0" err="1">
                <a:solidFill>
                  <a:srgbClr val="000000"/>
                </a:solidFill>
                <a:latin typeface="Libre Baskerville"/>
              </a:rPr>
              <a:t>học</a:t>
            </a:r>
            <a:r>
              <a:rPr lang="en-US" sz="1800" dirty="0">
                <a:solidFill>
                  <a:srgbClr val="000000"/>
                </a:solidFill>
                <a:latin typeface="Libre Baskerville"/>
              </a:rPr>
              <a:t> </a:t>
            </a:r>
            <a:r>
              <a:rPr lang="en-US" sz="1800" dirty="0" err="1">
                <a:solidFill>
                  <a:srgbClr val="000000"/>
                </a:solidFill>
                <a:latin typeface="Libre Baskerville"/>
              </a:rPr>
              <a:t>đã</a:t>
            </a:r>
            <a:r>
              <a:rPr lang="en-US" sz="1800" dirty="0">
                <a:solidFill>
                  <a:srgbClr val="000000"/>
                </a:solidFill>
                <a:latin typeface="Libre Baskerville"/>
              </a:rPr>
              <a:t> </a:t>
            </a:r>
            <a:r>
              <a:rPr lang="en-US" sz="1800" dirty="0" err="1">
                <a:solidFill>
                  <a:srgbClr val="000000"/>
                </a:solidFill>
                <a:latin typeface="Libre Baskerville"/>
              </a:rPr>
              <a:t>ước</a:t>
            </a:r>
            <a:r>
              <a:rPr lang="en-US" sz="1800" dirty="0">
                <a:solidFill>
                  <a:srgbClr val="000000"/>
                </a:solidFill>
                <a:latin typeface="Libre Baskerville"/>
              </a:rPr>
              <a:t> </a:t>
            </a:r>
            <a:r>
              <a:rPr lang="en-US" sz="1800" dirty="0" err="1">
                <a:solidFill>
                  <a:srgbClr val="000000"/>
                </a:solidFill>
                <a:latin typeface="Libre Baskerville"/>
              </a:rPr>
              <a:t>tính</a:t>
            </a:r>
            <a:r>
              <a:rPr lang="en-US" sz="1800" dirty="0">
                <a:solidFill>
                  <a:srgbClr val="000000"/>
                </a:solidFill>
                <a:latin typeface="Libre Baskerville"/>
              </a:rPr>
              <a:t> </a:t>
            </a:r>
            <a:r>
              <a:rPr lang="en-US" sz="1800" dirty="0" err="1">
                <a:solidFill>
                  <a:srgbClr val="000000"/>
                </a:solidFill>
                <a:latin typeface="Libre Baskerville"/>
              </a:rPr>
              <a:t>bộ</a:t>
            </a:r>
            <a:r>
              <a:rPr lang="en-US" sz="1800" dirty="0">
                <a:solidFill>
                  <a:srgbClr val="000000"/>
                </a:solidFill>
                <a:latin typeface="Libre Baskerville"/>
              </a:rPr>
              <a:t> </a:t>
            </a:r>
            <a:r>
              <a:rPr lang="en-US" sz="1800" dirty="0" err="1">
                <a:solidFill>
                  <a:srgbClr val="000000"/>
                </a:solidFill>
                <a:latin typeface="Libre Baskerville"/>
              </a:rPr>
              <a:t>não</a:t>
            </a:r>
            <a:r>
              <a:rPr lang="en-US" sz="1800" dirty="0">
                <a:solidFill>
                  <a:srgbClr val="000000"/>
                </a:solidFill>
                <a:latin typeface="Libre Baskerville"/>
              </a:rPr>
              <a:t> </a:t>
            </a:r>
            <a:r>
              <a:rPr lang="en-US" sz="1800" dirty="0" err="1">
                <a:solidFill>
                  <a:srgbClr val="000000"/>
                </a:solidFill>
                <a:latin typeface="Libre Baskerville"/>
              </a:rPr>
              <a:t>có</a:t>
            </a:r>
            <a:r>
              <a:rPr lang="en-US" sz="1800" dirty="0">
                <a:solidFill>
                  <a:srgbClr val="000000"/>
                </a:solidFill>
                <a:latin typeface="Libre Baskerville"/>
              </a:rPr>
              <a:t> </a:t>
            </a:r>
            <a:r>
              <a:rPr lang="en-US" sz="1800" dirty="0" err="1">
                <a:solidFill>
                  <a:srgbClr val="000000"/>
                </a:solidFill>
                <a:latin typeface="Libre Baskerville"/>
              </a:rPr>
              <a:t>thể</a:t>
            </a:r>
            <a:r>
              <a:rPr lang="en-US" sz="1800" dirty="0">
                <a:solidFill>
                  <a:srgbClr val="000000"/>
                </a:solidFill>
                <a:latin typeface="Libre Baskerville"/>
              </a:rPr>
              <a:t> </a:t>
            </a:r>
            <a:r>
              <a:rPr lang="en-US" sz="1800" dirty="0" err="1">
                <a:solidFill>
                  <a:srgbClr val="000000"/>
                </a:solidFill>
                <a:latin typeface="Libre Baskerville"/>
              </a:rPr>
              <a:t>lưu</a:t>
            </a:r>
            <a:r>
              <a:rPr lang="en-US" sz="1800" dirty="0">
                <a:solidFill>
                  <a:srgbClr val="000000"/>
                </a:solidFill>
                <a:latin typeface="Libre Baskerville"/>
              </a:rPr>
              <a:t> </a:t>
            </a:r>
            <a:r>
              <a:rPr lang="en-US" sz="1800" dirty="0" err="1">
                <a:solidFill>
                  <a:srgbClr val="000000"/>
                </a:solidFill>
                <a:latin typeface="Libre Baskerville"/>
              </a:rPr>
              <a:t>trữ</a:t>
            </a:r>
            <a:r>
              <a:rPr lang="en-US" sz="1800" dirty="0">
                <a:solidFill>
                  <a:srgbClr val="000000"/>
                </a:solidFill>
                <a:latin typeface="Libre Baskerville"/>
              </a:rPr>
              <a:t> 2.500.000 gigabyte </a:t>
            </a:r>
            <a:r>
              <a:rPr lang="en-US" sz="1800" dirty="0" err="1">
                <a:solidFill>
                  <a:srgbClr val="000000"/>
                </a:solidFill>
                <a:latin typeface="Libre Baskerville"/>
              </a:rPr>
              <a:t>thông</a:t>
            </a:r>
            <a:r>
              <a:rPr lang="en-US" sz="1800" dirty="0">
                <a:solidFill>
                  <a:srgbClr val="000000"/>
                </a:solidFill>
                <a:latin typeface="Libre Baskerville"/>
              </a:rPr>
              <a:t> tin. </a:t>
            </a:r>
            <a:r>
              <a:rPr lang="en-US" sz="1800" dirty="0" err="1">
                <a:solidFill>
                  <a:srgbClr val="000000"/>
                </a:solidFill>
                <a:latin typeface="Libre Baskerville"/>
              </a:rPr>
              <a:t>Có</a:t>
            </a:r>
            <a:r>
              <a:rPr lang="en-US" sz="1800" dirty="0">
                <a:solidFill>
                  <a:srgbClr val="000000"/>
                </a:solidFill>
                <a:latin typeface="Libre Baskerville"/>
              </a:rPr>
              <a:t> </a:t>
            </a:r>
            <a:r>
              <a:rPr lang="en-US" sz="1800" dirty="0" err="1">
                <a:solidFill>
                  <a:srgbClr val="000000"/>
                </a:solidFill>
                <a:latin typeface="Libre Baskerville"/>
              </a:rPr>
              <a:t>hai</a:t>
            </a:r>
            <a:r>
              <a:rPr lang="en-US" sz="1800" dirty="0">
                <a:solidFill>
                  <a:srgbClr val="000000"/>
                </a:solidFill>
                <a:latin typeface="Libre Baskerville"/>
              </a:rPr>
              <a:t> </a:t>
            </a:r>
            <a:r>
              <a:rPr lang="en-US" sz="1800" dirty="0" err="1">
                <a:solidFill>
                  <a:srgbClr val="000000"/>
                </a:solidFill>
                <a:latin typeface="Libre Baskerville"/>
              </a:rPr>
              <a:t>loại</a:t>
            </a:r>
            <a:r>
              <a:rPr lang="en-US" sz="1800" dirty="0">
                <a:solidFill>
                  <a:srgbClr val="000000"/>
                </a:solidFill>
                <a:latin typeface="Libre Baskerville"/>
              </a:rPr>
              <a:t> </a:t>
            </a:r>
            <a:r>
              <a:rPr lang="en-US" sz="1800" dirty="0" err="1">
                <a:solidFill>
                  <a:srgbClr val="000000"/>
                </a:solidFill>
                <a:latin typeface="Libre Baskerville"/>
              </a:rPr>
              <a:t>trí</a:t>
            </a:r>
            <a:r>
              <a:rPr lang="en-US" sz="1800" dirty="0">
                <a:solidFill>
                  <a:srgbClr val="000000"/>
                </a:solidFill>
                <a:latin typeface="Libre Baskerville"/>
              </a:rPr>
              <a:t> </a:t>
            </a:r>
            <a:r>
              <a:rPr lang="en-US" sz="1800" dirty="0" err="1">
                <a:solidFill>
                  <a:srgbClr val="000000"/>
                </a:solidFill>
                <a:latin typeface="Libre Baskerville"/>
              </a:rPr>
              <a:t>nhớ</a:t>
            </a:r>
            <a:r>
              <a:rPr lang="en-US" sz="1800" dirty="0">
                <a:solidFill>
                  <a:srgbClr val="000000"/>
                </a:solidFill>
                <a:latin typeface="Libre Baskerville"/>
              </a:rPr>
              <a:t> </a:t>
            </a:r>
            <a:r>
              <a:rPr lang="en-US" sz="1800" dirty="0" err="1">
                <a:solidFill>
                  <a:srgbClr val="000000"/>
                </a:solidFill>
                <a:latin typeface="Libre Baskerville"/>
              </a:rPr>
              <a:t>cơ</a:t>
            </a:r>
            <a:r>
              <a:rPr lang="en-US" sz="1800" dirty="0">
                <a:solidFill>
                  <a:srgbClr val="000000"/>
                </a:solidFill>
                <a:latin typeface="Libre Baskerville"/>
              </a:rPr>
              <a:t> </a:t>
            </a:r>
            <a:r>
              <a:rPr lang="en-US" sz="1800" dirty="0" err="1">
                <a:solidFill>
                  <a:srgbClr val="000000"/>
                </a:solidFill>
                <a:latin typeface="Libre Baskerville"/>
              </a:rPr>
              <a:t>bản</a:t>
            </a:r>
            <a:r>
              <a:rPr lang="en-US" sz="1800" dirty="0">
                <a:solidFill>
                  <a:srgbClr val="000000"/>
                </a:solidFill>
                <a:latin typeface="Libre Baskerville"/>
              </a:rPr>
              <a:t>, </a:t>
            </a:r>
            <a:r>
              <a:rPr lang="en-US" sz="1800" dirty="0" err="1">
                <a:solidFill>
                  <a:srgbClr val="000000"/>
                </a:solidFill>
                <a:latin typeface="Libre Baskerville"/>
              </a:rPr>
              <a:t>đó</a:t>
            </a:r>
            <a:r>
              <a:rPr lang="en-US" sz="1800" dirty="0">
                <a:solidFill>
                  <a:srgbClr val="000000"/>
                </a:solidFill>
                <a:latin typeface="Libre Baskerville"/>
              </a:rPr>
              <a:t> </a:t>
            </a:r>
            <a:r>
              <a:rPr lang="en-US" sz="1800" dirty="0" err="1">
                <a:solidFill>
                  <a:srgbClr val="000000"/>
                </a:solidFill>
                <a:latin typeface="Libre Baskerville"/>
              </a:rPr>
              <a:t>là</a:t>
            </a:r>
            <a:r>
              <a:rPr lang="en-US" sz="1800" dirty="0">
                <a:solidFill>
                  <a:srgbClr val="000000"/>
                </a:solidFill>
                <a:latin typeface="Libre Baskerville"/>
              </a:rPr>
              <a:t> </a:t>
            </a:r>
            <a:r>
              <a:rPr lang="en-US" sz="1800" dirty="0" err="1">
                <a:solidFill>
                  <a:srgbClr val="000000"/>
                </a:solidFill>
                <a:latin typeface="Libre Baskerville"/>
              </a:rPr>
              <a:t>trí</a:t>
            </a:r>
            <a:r>
              <a:rPr lang="en-US" sz="1800" dirty="0">
                <a:solidFill>
                  <a:srgbClr val="000000"/>
                </a:solidFill>
                <a:latin typeface="Libre Baskerville"/>
              </a:rPr>
              <a:t> </a:t>
            </a:r>
            <a:r>
              <a:rPr lang="en-US" sz="1800" dirty="0" err="1">
                <a:solidFill>
                  <a:srgbClr val="EB060B"/>
                </a:solidFill>
                <a:latin typeface="Libre Baskerville"/>
              </a:rPr>
              <a:t>nhớ</a:t>
            </a:r>
            <a:r>
              <a:rPr lang="en-US" sz="1800" dirty="0">
                <a:solidFill>
                  <a:srgbClr val="EB060B"/>
                </a:solidFill>
                <a:latin typeface="Libre Baskerville"/>
              </a:rPr>
              <a:t> </a:t>
            </a:r>
            <a:r>
              <a:rPr lang="en-US" sz="1800" dirty="0" err="1">
                <a:solidFill>
                  <a:srgbClr val="EB060B"/>
                </a:solidFill>
                <a:latin typeface="Libre Baskerville"/>
              </a:rPr>
              <a:t>ngắn</a:t>
            </a:r>
            <a:r>
              <a:rPr lang="en-US" sz="1800" dirty="0">
                <a:solidFill>
                  <a:srgbClr val="EB060B"/>
                </a:solidFill>
                <a:latin typeface="Libre Baskerville"/>
              </a:rPr>
              <a:t> </a:t>
            </a:r>
            <a:r>
              <a:rPr lang="en-US" sz="1800" dirty="0" err="1">
                <a:solidFill>
                  <a:srgbClr val="EB060B"/>
                </a:solidFill>
                <a:latin typeface="Libre Baskerville"/>
              </a:rPr>
              <a:t>hạn</a:t>
            </a:r>
            <a:r>
              <a:rPr lang="en-US" sz="1800" dirty="0">
                <a:solidFill>
                  <a:srgbClr val="EB060B"/>
                </a:solidFill>
                <a:latin typeface="Libre Baskerville"/>
              </a:rPr>
              <a:t> </a:t>
            </a:r>
            <a:r>
              <a:rPr lang="en-US" sz="1800" dirty="0" err="1">
                <a:solidFill>
                  <a:srgbClr val="EB060B"/>
                </a:solidFill>
                <a:latin typeface="Libre Baskerville"/>
              </a:rPr>
              <a:t>và</a:t>
            </a:r>
            <a:r>
              <a:rPr lang="en-US" sz="1800" dirty="0">
                <a:solidFill>
                  <a:srgbClr val="EB060B"/>
                </a:solidFill>
                <a:latin typeface="Libre Baskerville"/>
              </a:rPr>
              <a:t> </a:t>
            </a:r>
            <a:r>
              <a:rPr lang="en-US" sz="1800" dirty="0" err="1">
                <a:solidFill>
                  <a:srgbClr val="EB060B"/>
                </a:solidFill>
                <a:latin typeface="Libre Baskerville"/>
              </a:rPr>
              <a:t>trí</a:t>
            </a:r>
            <a:r>
              <a:rPr lang="en-US" sz="1800" dirty="0">
                <a:solidFill>
                  <a:srgbClr val="EB060B"/>
                </a:solidFill>
                <a:latin typeface="Libre Baskerville"/>
              </a:rPr>
              <a:t> </a:t>
            </a:r>
            <a:r>
              <a:rPr lang="en-US" sz="1800" dirty="0" err="1">
                <a:solidFill>
                  <a:srgbClr val="EB060B"/>
                </a:solidFill>
                <a:latin typeface="Libre Baskerville"/>
              </a:rPr>
              <a:t>nhớ</a:t>
            </a:r>
            <a:r>
              <a:rPr lang="en-US" sz="1800" dirty="0">
                <a:solidFill>
                  <a:srgbClr val="EB060B"/>
                </a:solidFill>
                <a:latin typeface="Libre Baskerville"/>
              </a:rPr>
              <a:t> </a:t>
            </a:r>
            <a:r>
              <a:rPr lang="en-US" sz="1800" dirty="0" err="1">
                <a:solidFill>
                  <a:srgbClr val="EB060B"/>
                </a:solidFill>
                <a:latin typeface="Libre Baskerville"/>
              </a:rPr>
              <a:t>dài</a:t>
            </a:r>
            <a:r>
              <a:rPr lang="en-US" sz="1800" dirty="0">
                <a:solidFill>
                  <a:srgbClr val="EB060B"/>
                </a:solidFill>
                <a:latin typeface="Libre Baskerville"/>
              </a:rPr>
              <a:t> </a:t>
            </a:r>
            <a:r>
              <a:rPr lang="en-US" sz="1800" dirty="0" err="1">
                <a:solidFill>
                  <a:srgbClr val="EB060B"/>
                </a:solidFill>
                <a:latin typeface="Libre Baskerville"/>
              </a:rPr>
              <a:t>hạn</a:t>
            </a:r>
            <a:r>
              <a:rPr lang="en-US" sz="1800" dirty="0">
                <a:solidFill>
                  <a:srgbClr val="000000"/>
                </a:solidFill>
                <a:latin typeface="Libre Baskerville"/>
              </a:rPr>
              <a:t>. Trong </a:t>
            </a:r>
            <a:r>
              <a:rPr lang="en-US" sz="1800" dirty="0" err="1">
                <a:solidFill>
                  <a:srgbClr val="000000"/>
                </a:solidFill>
                <a:latin typeface="Libre Baskerville"/>
              </a:rPr>
              <a:t>đó</a:t>
            </a:r>
            <a:r>
              <a:rPr lang="en-US" sz="1800" dirty="0">
                <a:solidFill>
                  <a:srgbClr val="000000"/>
                </a:solidFill>
                <a:latin typeface="Libre Baskerville"/>
              </a:rPr>
              <a:t>, </a:t>
            </a:r>
            <a:r>
              <a:rPr lang="en-US" sz="1800" dirty="0" err="1">
                <a:solidFill>
                  <a:srgbClr val="000000"/>
                </a:solidFill>
                <a:latin typeface="Libre Baskerville"/>
              </a:rPr>
              <a:t>trí</a:t>
            </a:r>
            <a:r>
              <a:rPr lang="en-US" sz="1800" dirty="0">
                <a:solidFill>
                  <a:srgbClr val="000000"/>
                </a:solidFill>
                <a:latin typeface="Libre Baskerville"/>
              </a:rPr>
              <a:t> </a:t>
            </a:r>
            <a:r>
              <a:rPr lang="en-US" sz="1800" dirty="0" err="1">
                <a:solidFill>
                  <a:srgbClr val="000000"/>
                </a:solidFill>
                <a:latin typeface="Libre Baskerville"/>
              </a:rPr>
              <a:t>nhớ</a:t>
            </a:r>
            <a:r>
              <a:rPr lang="en-US" sz="1800" dirty="0">
                <a:solidFill>
                  <a:srgbClr val="000000"/>
                </a:solidFill>
                <a:latin typeface="Libre Baskerville"/>
              </a:rPr>
              <a:t> </a:t>
            </a:r>
            <a:r>
              <a:rPr lang="en-US" sz="1800" dirty="0" err="1">
                <a:solidFill>
                  <a:srgbClr val="000000"/>
                </a:solidFill>
                <a:latin typeface="Libre Baskerville"/>
              </a:rPr>
              <a:t>ngắn</a:t>
            </a:r>
            <a:r>
              <a:rPr lang="en-US" sz="1800" dirty="0">
                <a:solidFill>
                  <a:srgbClr val="000000"/>
                </a:solidFill>
                <a:latin typeface="Libre Baskerville"/>
              </a:rPr>
              <a:t> </a:t>
            </a:r>
            <a:r>
              <a:rPr lang="en-US" sz="1800" dirty="0" err="1">
                <a:solidFill>
                  <a:srgbClr val="000000"/>
                </a:solidFill>
                <a:latin typeface="Libre Baskerville"/>
              </a:rPr>
              <a:t>hạn</a:t>
            </a:r>
            <a:r>
              <a:rPr lang="en-US" sz="1800" dirty="0">
                <a:solidFill>
                  <a:srgbClr val="000000"/>
                </a:solidFill>
                <a:latin typeface="Libre Baskerville"/>
              </a:rPr>
              <a:t> </a:t>
            </a:r>
            <a:r>
              <a:rPr lang="en-US" sz="1800" dirty="0" err="1">
                <a:solidFill>
                  <a:srgbClr val="000000"/>
                </a:solidFill>
                <a:latin typeface="Libre Baskerville"/>
              </a:rPr>
              <a:t>còn</a:t>
            </a:r>
            <a:r>
              <a:rPr lang="en-US" sz="1800" dirty="0">
                <a:solidFill>
                  <a:srgbClr val="000000"/>
                </a:solidFill>
                <a:latin typeface="Libre Baskerville"/>
              </a:rPr>
              <a:t> </a:t>
            </a:r>
            <a:r>
              <a:rPr lang="en-US" sz="1800" dirty="0" err="1">
                <a:solidFill>
                  <a:srgbClr val="000000"/>
                </a:solidFill>
                <a:latin typeface="Libre Baskerville"/>
              </a:rPr>
              <a:t>được</a:t>
            </a:r>
            <a:r>
              <a:rPr lang="en-US" sz="1800" dirty="0">
                <a:solidFill>
                  <a:srgbClr val="000000"/>
                </a:solidFill>
                <a:latin typeface="Libre Baskerville"/>
              </a:rPr>
              <a:t> </a:t>
            </a:r>
            <a:r>
              <a:rPr lang="en-US" sz="1800" dirty="0" err="1">
                <a:solidFill>
                  <a:srgbClr val="000000"/>
                </a:solidFill>
                <a:latin typeface="Libre Baskerville"/>
              </a:rPr>
              <a:t>gọi</a:t>
            </a:r>
            <a:r>
              <a:rPr lang="en-US" sz="1800" dirty="0">
                <a:solidFill>
                  <a:srgbClr val="000000"/>
                </a:solidFill>
                <a:latin typeface="Libre Baskerville"/>
              </a:rPr>
              <a:t> </a:t>
            </a:r>
            <a:r>
              <a:rPr lang="en-US" sz="1800" dirty="0" err="1">
                <a:solidFill>
                  <a:srgbClr val="000000"/>
                </a:solidFill>
                <a:latin typeface="Libre Baskerville"/>
              </a:rPr>
              <a:t>là</a:t>
            </a:r>
            <a:r>
              <a:rPr lang="en-US" sz="1800" dirty="0">
                <a:solidFill>
                  <a:srgbClr val="000000"/>
                </a:solidFill>
                <a:latin typeface="Libre Baskerville"/>
              </a:rPr>
              <a:t> </a:t>
            </a:r>
            <a:r>
              <a:rPr lang="en-US" sz="1800" dirty="0" err="1">
                <a:solidFill>
                  <a:srgbClr val="000000"/>
                </a:solidFill>
                <a:latin typeface="Libre Baskerville"/>
              </a:rPr>
              <a:t>trí</a:t>
            </a:r>
            <a:r>
              <a:rPr lang="en-US" sz="1800" dirty="0">
                <a:solidFill>
                  <a:srgbClr val="000000"/>
                </a:solidFill>
                <a:latin typeface="Libre Baskerville"/>
              </a:rPr>
              <a:t> </a:t>
            </a:r>
            <a:r>
              <a:rPr lang="en-US" sz="1800" dirty="0" err="1">
                <a:solidFill>
                  <a:srgbClr val="000000"/>
                </a:solidFill>
                <a:latin typeface="Libre Baskerville"/>
              </a:rPr>
              <a:t>nhớ</a:t>
            </a:r>
            <a:r>
              <a:rPr lang="en-US" sz="1800" dirty="0">
                <a:solidFill>
                  <a:srgbClr val="000000"/>
                </a:solidFill>
                <a:latin typeface="Libre Baskerville"/>
              </a:rPr>
              <a:t> </a:t>
            </a:r>
            <a:r>
              <a:rPr lang="en-US" sz="1800" dirty="0" err="1">
                <a:solidFill>
                  <a:srgbClr val="000000"/>
                </a:solidFill>
                <a:latin typeface="Libre Baskerville"/>
              </a:rPr>
              <a:t>hoạt</a:t>
            </a:r>
            <a:r>
              <a:rPr lang="en-US" sz="1800" dirty="0">
                <a:solidFill>
                  <a:srgbClr val="000000"/>
                </a:solidFill>
                <a:latin typeface="Libre Baskerville"/>
              </a:rPr>
              <a:t> </a:t>
            </a:r>
            <a:r>
              <a:rPr lang="en-US" sz="1800" dirty="0" err="1">
                <a:solidFill>
                  <a:srgbClr val="000000"/>
                </a:solidFill>
                <a:latin typeface="Libre Baskerville"/>
              </a:rPr>
              <a:t>động</a:t>
            </a:r>
            <a:r>
              <a:rPr lang="en-US" sz="1800" dirty="0">
                <a:solidFill>
                  <a:srgbClr val="000000"/>
                </a:solidFill>
                <a:latin typeface="Libre Baskerville"/>
              </a:rPr>
              <a:t>. Vai </a:t>
            </a:r>
            <a:r>
              <a:rPr lang="en-US" sz="1800" dirty="0" err="1">
                <a:solidFill>
                  <a:srgbClr val="000000"/>
                </a:solidFill>
                <a:latin typeface="Libre Baskerville"/>
              </a:rPr>
              <a:t>trò</a:t>
            </a:r>
            <a:r>
              <a:rPr lang="en-US" sz="1800" dirty="0">
                <a:solidFill>
                  <a:srgbClr val="000000"/>
                </a:solidFill>
                <a:latin typeface="Libre Baskerville"/>
              </a:rPr>
              <a:t> </a:t>
            </a:r>
            <a:r>
              <a:rPr lang="en-US" sz="1800" dirty="0" err="1">
                <a:solidFill>
                  <a:srgbClr val="000000"/>
                </a:solidFill>
                <a:latin typeface="Libre Baskerville"/>
              </a:rPr>
              <a:t>của</a:t>
            </a:r>
            <a:r>
              <a:rPr lang="en-US" sz="1800" dirty="0">
                <a:solidFill>
                  <a:srgbClr val="000000"/>
                </a:solidFill>
                <a:latin typeface="Libre Baskerville"/>
              </a:rPr>
              <a:t> </a:t>
            </a:r>
            <a:r>
              <a:rPr lang="en-US" sz="1800" dirty="0" err="1">
                <a:solidFill>
                  <a:srgbClr val="000000"/>
                </a:solidFill>
                <a:latin typeface="Libre Baskerville"/>
              </a:rPr>
              <a:t>nó</a:t>
            </a:r>
            <a:r>
              <a:rPr lang="en-US" sz="1800" dirty="0">
                <a:solidFill>
                  <a:srgbClr val="000000"/>
                </a:solidFill>
                <a:latin typeface="Libre Baskerville"/>
              </a:rPr>
              <a:t> </a:t>
            </a:r>
            <a:r>
              <a:rPr lang="en-US" sz="1800" dirty="0" err="1">
                <a:solidFill>
                  <a:srgbClr val="000000"/>
                </a:solidFill>
                <a:latin typeface="Libre Baskerville"/>
              </a:rPr>
              <a:t>là</a:t>
            </a:r>
            <a:r>
              <a:rPr lang="en-US" sz="1800" dirty="0">
                <a:solidFill>
                  <a:srgbClr val="000000"/>
                </a:solidFill>
                <a:latin typeface="Libre Baskerville"/>
              </a:rPr>
              <a:t> </a:t>
            </a:r>
            <a:r>
              <a:rPr lang="en-US" sz="1800" dirty="0" err="1">
                <a:solidFill>
                  <a:srgbClr val="000000"/>
                </a:solidFill>
                <a:latin typeface="Libre Baskerville"/>
              </a:rPr>
              <a:t>cho</a:t>
            </a:r>
            <a:r>
              <a:rPr lang="en-US" sz="1800" dirty="0">
                <a:solidFill>
                  <a:srgbClr val="000000"/>
                </a:solidFill>
                <a:latin typeface="Libre Baskerville"/>
              </a:rPr>
              <a:t> </a:t>
            </a:r>
            <a:r>
              <a:rPr lang="en-US" sz="1800" dirty="0" err="1">
                <a:solidFill>
                  <a:srgbClr val="000000"/>
                </a:solidFill>
                <a:latin typeface="Libre Baskerville"/>
              </a:rPr>
              <a:t>phép</a:t>
            </a:r>
            <a:r>
              <a:rPr lang="en-US" sz="1800" dirty="0">
                <a:solidFill>
                  <a:srgbClr val="000000"/>
                </a:solidFill>
                <a:latin typeface="Libre Baskerville"/>
              </a:rPr>
              <a:t> </a:t>
            </a:r>
            <a:r>
              <a:rPr lang="en-US" sz="1800" dirty="0" err="1">
                <a:solidFill>
                  <a:srgbClr val="000000"/>
                </a:solidFill>
                <a:latin typeface="Libre Baskerville"/>
              </a:rPr>
              <a:t>một</a:t>
            </a:r>
            <a:r>
              <a:rPr lang="en-US" sz="1800" dirty="0">
                <a:solidFill>
                  <a:srgbClr val="000000"/>
                </a:solidFill>
                <a:latin typeface="Libre Baskerville"/>
              </a:rPr>
              <a:t> </a:t>
            </a:r>
            <a:r>
              <a:rPr lang="en-US" sz="1800" dirty="0" err="1">
                <a:solidFill>
                  <a:srgbClr val="000000"/>
                </a:solidFill>
                <a:latin typeface="Libre Baskerville"/>
              </a:rPr>
              <a:t>người</a:t>
            </a:r>
            <a:r>
              <a:rPr lang="en-US" sz="1800" dirty="0">
                <a:solidFill>
                  <a:srgbClr val="000000"/>
                </a:solidFill>
                <a:latin typeface="Libre Baskerville"/>
              </a:rPr>
              <a:t> </a:t>
            </a:r>
            <a:r>
              <a:rPr lang="en-US" sz="1800" dirty="0" err="1">
                <a:solidFill>
                  <a:srgbClr val="000000"/>
                </a:solidFill>
                <a:latin typeface="Libre Baskerville"/>
              </a:rPr>
              <a:t>nhớ</a:t>
            </a:r>
            <a:r>
              <a:rPr lang="en-US" sz="1800" dirty="0">
                <a:solidFill>
                  <a:srgbClr val="000000"/>
                </a:solidFill>
                <a:latin typeface="Libre Baskerville"/>
              </a:rPr>
              <a:t> </a:t>
            </a:r>
            <a:r>
              <a:rPr lang="en-US" sz="1800" dirty="0" err="1">
                <a:solidFill>
                  <a:srgbClr val="000000"/>
                </a:solidFill>
                <a:latin typeface="Libre Baskerville"/>
              </a:rPr>
              <a:t>thông</a:t>
            </a:r>
            <a:r>
              <a:rPr lang="en-US" sz="1800" dirty="0">
                <a:solidFill>
                  <a:srgbClr val="000000"/>
                </a:solidFill>
                <a:latin typeface="Libre Baskerville"/>
              </a:rPr>
              <a:t> tin </a:t>
            </a:r>
            <a:r>
              <a:rPr lang="en-US" sz="1800" dirty="0" err="1">
                <a:solidFill>
                  <a:srgbClr val="000000"/>
                </a:solidFill>
                <a:latin typeface="Libre Baskerville"/>
              </a:rPr>
              <a:t>đủ</a:t>
            </a:r>
            <a:r>
              <a:rPr lang="en-US" sz="1800" dirty="0">
                <a:solidFill>
                  <a:srgbClr val="000000"/>
                </a:solidFill>
                <a:latin typeface="Libre Baskerville"/>
              </a:rPr>
              <a:t> </a:t>
            </a:r>
            <a:r>
              <a:rPr lang="en-US" sz="1800" dirty="0" err="1">
                <a:solidFill>
                  <a:srgbClr val="000000"/>
                </a:solidFill>
                <a:latin typeface="Libre Baskerville"/>
              </a:rPr>
              <a:t>lâu</a:t>
            </a:r>
            <a:r>
              <a:rPr lang="en-US" sz="1800" dirty="0">
                <a:solidFill>
                  <a:srgbClr val="000000"/>
                </a:solidFill>
                <a:latin typeface="Libre Baskerville"/>
              </a:rPr>
              <a:t> </a:t>
            </a:r>
            <a:r>
              <a:rPr lang="en-US" sz="1800" dirty="0" err="1">
                <a:solidFill>
                  <a:srgbClr val="000000"/>
                </a:solidFill>
                <a:latin typeface="Libre Baskerville"/>
              </a:rPr>
              <a:t>để</a:t>
            </a:r>
            <a:r>
              <a:rPr lang="en-US" sz="1800" dirty="0">
                <a:solidFill>
                  <a:srgbClr val="000000"/>
                </a:solidFill>
                <a:latin typeface="Libre Baskerville"/>
              </a:rPr>
              <a:t> </a:t>
            </a:r>
            <a:r>
              <a:rPr lang="en-US" sz="1800" dirty="0" err="1">
                <a:solidFill>
                  <a:srgbClr val="000000"/>
                </a:solidFill>
                <a:latin typeface="Libre Baskerville"/>
              </a:rPr>
              <a:t>sử</a:t>
            </a:r>
            <a:r>
              <a:rPr lang="en-US" sz="1800" dirty="0">
                <a:solidFill>
                  <a:srgbClr val="000000"/>
                </a:solidFill>
                <a:latin typeface="Libre Baskerville"/>
              </a:rPr>
              <a:t> </a:t>
            </a:r>
            <a:r>
              <a:rPr lang="en-US" sz="1800" dirty="0" err="1">
                <a:solidFill>
                  <a:srgbClr val="000000"/>
                </a:solidFill>
                <a:latin typeface="Libre Baskerville"/>
              </a:rPr>
              <a:t>dụng</a:t>
            </a:r>
            <a:r>
              <a:rPr lang="en-US" sz="1800" dirty="0">
                <a:solidFill>
                  <a:srgbClr val="000000"/>
                </a:solidFill>
                <a:latin typeface="Libre Baskerville"/>
              </a:rPr>
              <a:t>. </a:t>
            </a:r>
            <a:r>
              <a:rPr lang="en-US" sz="1800" dirty="0" err="1">
                <a:solidFill>
                  <a:srgbClr val="000000"/>
                </a:solidFill>
                <a:latin typeface="Libre Baskerville"/>
              </a:rPr>
              <a:t>Ví</a:t>
            </a:r>
            <a:r>
              <a:rPr lang="en-US" sz="1800" dirty="0">
                <a:solidFill>
                  <a:srgbClr val="000000"/>
                </a:solidFill>
                <a:latin typeface="Libre Baskerville"/>
              </a:rPr>
              <a:t> </a:t>
            </a:r>
            <a:r>
              <a:rPr lang="en-US" sz="1800" dirty="0" err="1">
                <a:solidFill>
                  <a:srgbClr val="000000"/>
                </a:solidFill>
                <a:latin typeface="Libre Baskerville"/>
              </a:rPr>
              <a:t>dụ</a:t>
            </a:r>
            <a:r>
              <a:rPr lang="en-US" sz="1800" dirty="0">
                <a:solidFill>
                  <a:srgbClr val="000000"/>
                </a:solidFill>
                <a:latin typeface="Libre Baskerville"/>
              </a:rPr>
              <a:t> </a:t>
            </a:r>
            <a:r>
              <a:rPr lang="en-US" sz="1800" dirty="0" err="1">
                <a:solidFill>
                  <a:srgbClr val="000000"/>
                </a:solidFill>
                <a:latin typeface="Libre Baskerville"/>
              </a:rPr>
              <a:t>một</a:t>
            </a:r>
            <a:r>
              <a:rPr lang="en-US" sz="1800" dirty="0">
                <a:solidFill>
                  <a:srgbClr val="000000"/>
                </a:solidFill>
                <a:latin typeface="Libre Baskerville"/>
              </a:rPr>
              <a:t> </a:t>
            </a:r>
            <a:r>
              <a:rPr lang="en-US" sz="1800" dirty="0" err="1">
                <a:solidFill>
                  <a:srgbClr val="000000"/>
                </a:solidFill>
                <a:latin typeface="Libre Baskerville"/>
              </a:rPr>
              <a:t>người</a:t>
            </a:r>
            <a:r>
              <a:rPr lang="en-US" sz="1800" dirty="0">
                <a:solidFill>
                  <a:srgbClr val="000000"/>
                </a:solidFill>
                <a:latin typeface="Libre Baskerville"/>
              </a:rPr>
              <a:t> </a:t>
            </a:r>
            <a:r>
              <a:rPr lang="en-US" sz="1800" dirty="0" err="1">
                <a:solidFill>
                  <a:srgbClr val="000000"/>
                </a:solidFill>
                <a:latin typeface="Libre Baskerville"/>
              </a:rPr>
              <a:t>có</a:t>
            </a:r>
            <a:r>
              <a:rPr lang="en-US" sz="1800" dirty="0">
                <a:solidFill>
                  <a:srgbClr val="000000"/>
                </a:solidFill>
                <a:latin typeface="Libre Baskerville"/>
              </a:rPr>
              <a:t> </a:t>
            </a:r>
            <a:r>
              <a:rPr lang="en-US" sz="1800" dirty="0" err="1">
                <a:solidFill>
                  <a:srgbClr val="000000"/>
                </a:solidFill>
                <a:latin typeface="Libre Baskerville"/>
              </a:rPr>
              <a:t>thể</a:t>
            </a:r>
            <a:r>
              <a:rPr lang="en-US" sz="1800" dirty="0">
                <a:solidFill>
                  <a:srgbClr val="000000"/>
                </a:solidFill>
                <a:latin typeface="Libre Baskerville"/>
              </a:rPr>
              <a:t> </a:t>
            </a:r>
            <a:r>
              <a:rPr lang="en-US" sz="1800" dirty="0" err="1">
                <a:solidFill>
                  <a:srgbClr val="000000"/>
                </a:solidFill>
                <a:latin typeface="Libre Baskerville"/>
              </a:rPr>
              <a:t>nhớ</a:t>
            </a:r>
            <a:r>
              <a:rPr lang="en-US" sz="1800" dirty="0">
                <a:solidFill>
                  <a:srgbClr val="000000"/>
                </a:solidFill>
                <a:latin typeface="Libre Baskerville"/>
              </a:rPr>
              <a:t> </a:t>
            </a:r>
            <a:r>
              <a:rPr lang="en-US" sz="1800" dirty="0" err="1">
                <a:solidFill>
                  <a:srgbClr val="000000"/>
                </a:solidFill>
                <a:latin typeface="Libre Baskerville"/>
              </a:rPr>
              <a:t>một</a:t>
            </a:r>
            <a:r>
              <a:rPr lang="en-US" sz="1800" dirty="0">
                <a:solidFill>
                  <a:srgbClr val="000000"/>
                </a:solidFill>
                <a:latin typeface="Libre Baskerville"/>
              </a:rPr>
              <a:t> </a:t>
            </a:r>
            <a:r>
              <a:rPr lang="en-US" sz="1800" dirty="0" err="1">
                <a:solidFill>
                  <a:srgbClr val="000000"/>
                </a:solidFill>
                <a:latin typeface="Libre Baskerville"/>
              </a:rPr>
              <a:t>số</a:t>
            </a:r>
            <a:r>
              <a:rPr lang="en-US" sz="1800" dirty="0">
                <a:solidFill>
                  <a:srgbClr val="000000"/>
                </a:solidFill>
                <a:latin typeface="Libre Baskerville"/>
              </a:rPr>
              <a:t> </a:t>
            </a:r>
            <a:r>
              <a:rPr lang="en-US" sz="1800" dirty="0" err="1">
                <a:solidFill>
                  <a:srgbClr val="000000"/>
                </a:solidFill>
                <a:latin typeface="Libre Baskerville"/>
              </a:rPr>
              <a:t>điện</a:t>
            </a:r>
            <a:r>
              <a:rPr lang="en-US" sz="1800" dirty="0">
                <a:solidFill>
                  <a:srgbClr val="000000"/>
                </a:solidFill>
                <a:latin typeface="Libre Baskerville"/>
              </a:rPr>
              <a:t> </a:t>
            </a:r>
            <a:r>
              <a:rPr lang="en-US" sz="1800" dirty="0" err="1">
                <a:solidFill>
                  <a:srgbClr val="000000"/>
                </a:solidFill>
                <a:latin typeface="Libre Baskerville"/>
              </a:rPr>
              <a:t>thoại</a:t>
            </a:r>
            <a:r>
              <a:rPr lang="en-US" sz="1800" dirty="0">
                <a:solidFill>
                  <a:srgbClr val="000000"/>
                </a:solidFill>
                <a:latin typeface="Libre Baskerville"/>
              </a:rPr>
              <a:t> </a:t>
            </a:r>
            <a:r>
              <a:rPr lang="en-US" sz="1800" dirty="0" err="1">
                <a:solidFill>
                  <a:srgbClr val="000000"/>
                </a:solidFill>
                <a:latin typeface="Libre Baskerville"/>
              </a:rPr>
              <a:t>để</a:t>
            </a:r>
            <a:r>
              <a:rPr lang="en-US" sz="1800" dirty="0">
                <a:solidFill>
                  <a:srgbClr val="000000"/>
                </a:solidFill>
                <a:latin typeface="Libre Baskerville"/>
              </a:rPr>
              <a:t> quay </a:t>
            </a:r>
            <a:r>
              <a:rPr lang="en-US" sz="1800" dirty="0" err="1">
                <a:solidFill>
                  <a:srgbClr val="000000"/>
                </a:solidFill>
                <a:latin typeface="Libre Baskerville"/>
              </a:rPr>
              <a:t>số</a:t>
            </a:r>
            <a:r>
              <a:rPr lang="en-US" sz="1800" dirty="0">
                <a:solidFill>
                  <a:srgbClr val="000000"/>
                </a:solidFill>
                <a:latin typeface="Libre Baskerville"/>
              </a:rPr>
              <a:t> </a:t>
            </a:r>
            <a:r>
              <a:rPr lang="en-US" sz="1800" dirty="0" err="1">
                <a:solidFill>
                  <a:srgbClr val="000000"/>
                </a:solidFill>
                <a:latin typeface="Libre Baskerville"/>
              </a:rPr>
              <a:t>đó</a:t>
            </a:r>
            <a:r>
              <a:rPr lang="en-US" sz="1800" dirty="0">
                <a:solidFill>
                  <a:srgbClr val="000000"/>
                </a:solidFill>
                <a:latin typeface="Libre Baskerville"/>
              </a:rPr>
              <a:t> </a:t>
            </a:r>
            <a:r>
              <a:rPr lang="en-US" sz="1800" dirty="0" err="1">
                <a:solidFill>
                  <a:srgbClr val="000000"/>
                </a:solidFill>
                <a:latin typeface="Libre Baskerville"/>
              </a:rPr>
              <a:t>nhưng</a:t>
            </a:r>
            <a:r>
              <a:rPr lang="en-US" sz="1800" dirty="0">
                <a:solidFill>
                  <a:srgbClr val="000000"/>
                </a:solidFill>
                <a:latin typeface="Libre Baskerville"/>
              </a:rPr>
              <a:t> </a:t>
            </a:r>
            <a:r>
              <a:rPr lang="en-US" sz="1800" dirty="0" err="1">
                <a:solidFill>
                  <a:srgbClr val="000000"/>
                </a:solidFill>
                <a:latin typeface="Libre Baskerville"/>
              </a:rPr>
              <a:t>có</a:t>
            </a:r>
            <a:r>
              <a:rPr lang="en-US" sz="1800" dirty="0">
                <a:solidFill>
                  <a:srgbClr val="000000"/>
                </a:solidFill>
                <a:latin typeface="Libre Baskerville"/>
              </a:rPr>
              <a:t> </a:t>
            </a:r>
            <a:r>
              <a:rPr lang="en-US" sz="1800" dirty="0" err="1">
                <a:solidFill>
                  <a:srgbClr val="000000"/>
                </a:solidFill>
                <a:latin typeface="Libre Baskerville"/>
              </a:rPr>
              <a:t>thể</a:t>
            </a:r>
            <a:r>
              <a:rPr lang="en-US" sz="1800" dirty="0">
                <a:solidFill>
                  <a:srgbClr val="000000"/>
                </a:solidFill>
                <a:latin typeface="Libre Baskerville"/>
              </a:rPr>
              <a:t> </a:t>
            </a:r>
            <a:r>
              <a:rPr lang="en-US" sz="1800" dirty="0" err="1">
                <a:solidFill>
                  <a:srgbClr val="000000"/>
                </a:solidFill>
                <a:latin typeface="Libre Baskerville"/>
              </a:rPr>
              <a:t>quên</a:t>
            </a:r>
            <a:r>
              <a:rPr lang="en-US" sz="1800" dirty="0">
                <a:solidFill>
                  <a:srgbClr val="000000"/>
                </a:solidFill>
                <a:latin typeface="Libre Baskerville"/>
              </a:rPr>
              <a:t> </a:t>
            </a:r>
            <a:r>
              <a:rPr lang="en-US" sz="1800" dirty="0" err="1">
                <a:solidFill>
                  <a:srgbClr val="000000"/>
                </a:solidFill>
                <a:latin typeface="Libre Baskerville"/>
              </a:rPr>
              <a:t>ngay</a:t>
            </a:r>
            <a:r>
              <a:rPr lang="en-US" sz="1800" dirty="0">
                <a:solidFill>
                  <a:srgbClr val="000000"/>
                </a:solidFill>
                <a:latin typeface="Libre Baskerville"/>
              </a:rPr>
              <a:t> </a:t>
            </a:r>
            <a:r>
              <a:rPr lang="en-US" sz="1800" dirty="0" err="1">
                <a:solidFill>
                  <a:srgbClr val="000000"/>
                </a:solidFill>
                <a:latin typeface="Libre Baskerville"/>
              </a:rPr>
              <a:t>sau</a:t>
            </a:r>
            <a:r>
              <a:rPr lang="en-US" sz="1800" dirty="0">
                <a:solidFill>
                  <a:srgbClr val="000000"/>
                </a:solidFill>
                <a:latin typeface="Libre Baskerville"/>
              </a:rPr>
              <a:t> </a:t>
            </a:r>
            <a:r>
              <a:rPr lang="en-US" sz="1800" dirty="0" err="1">
                <a:solidFill>
                  <a:srgbClr val="000000"/>
                </a:solidFill>
                <a:latin typeface="Libre Baskerville"/>
              </a:rPr>
              <a:t>khi</a:t>
            </a:r>
            <a:r>
              <a:rPr lang="en-US" sz="1800" dirty="0">
                <a:solidFill>
                  <a:srgbClr val="000000"/>
                </a:solidFill>
                <a:latin typeface="Libre Baskerville"/>
              </a:rPr>
              <a:t> </a:t>
            </a:r>
            <a:r>
              <a:rPr lang="en-US" sz="1800" dirty="0" err="1">
                <a:solidFill>
                  <a:srgbClr val="000000"/>
                </a:solidFill>
                <a:latin typeface="Libre Baskerville"/>
              </a:rPr>
              <a:t>cuộc</a:t>
            </a:r>
            <a:r>
              <a:rPr lang="en-US" sz="1800" dirty="0">
                <a:solidFill>
                  <a:srgbClr val="000000"/>
                </a:solidFill>
                <a:latin typeface="Libre Baskerville"/>
              </a:rPr>
              <a:t> </a:t>
            </a:r>
            <a:r>
              <a:rPr lang="en-US" sz="1800" dirty="0" err="1">
                <a:solidFill>
                  <a:srgbClr val="000000"/>
                </a:solidFill>
                <a:latin typeface="Libre Baskerville"/>
              </a:rPr>
              <a:t>gọi</a:t>
            </a:r>
            <a:r>
              <a:rPr lang="en-US" sz="1800" dirty="0">
                <a:solidFill>
                  <a:srgbClr val="000000"/>
                </a:solidFill>
                <a:latin typeface="Libre Baskerville"/>
              </a:rPr>
              <a:t> </a:t>
            </a:r>
            <a:r>
              <a:rPr lang="en-US" sz="1800" dirty="0" err="1">
                <a:solidFill>
                  <a:srgbClr val="000000"/>
                </a:solidFill>
                <a:latin typeface="Libre Baskerville"/>
              </a:rPr>
              <a:t>kết</a:t>
            </a:r>
            <a:r>
              <a:rPr lang="en-US" sz="1800" dirty="0">
                <a:solidFill>
                  <a:srgbClr val="000000"/>
                </a:solidFill>
                <a:latin typeface="Libre Baskerville"/>
              </a:rPr>
              <a:t> </a:t>
            </a:r>
            <a:r>
              <a:rPr lang="en-US" sz="1800" dirty="0" err="1">
                <a:solidFill>
                  <a:srgbClr val="000000"/>
                </a:solidFill>
                <a:latin typeface="Libre Baskerville"/>
              </a:rPr>
              <a:t>thúc</a:t>
            </a:r>
            <a:r>
              <a:rPr lang="en-US" sz="1800" dirty="0">
                <a:solidFill>
                  <a:srgbClr val="000000"/>
                </a:solidFill>
                <a:latin typeface="Libre Baskerville"/>
              </a:rPr>
              <a:t>.</a:t>
            </a:r>
          </a:p>
          <a:p>
            <a:pPr algn="just">
              <a:lnSpc>
                <a:spcPts val="2520"/>
              </a:lnSpc>
            </a:pPr>
            <a:endParaRPr lang="en-US" sz="1800" dirty="0">
              <a:solidFill>
                <a:srgbClr val="000000"/>
              </a:solidFill>
              <a:latin typeface="Libre Baskerville"/>
            </a:endParaRPr>
          </a:p>
          <a:p>
            <a:pPr algn="just">
              <a:lnSpc>
                <a:spcPts val="2520"/>
              </a:lnSpc>
              <a:spcBef>
                <a:spcPct val="0"/>
              </a:spcBef>
            </a:pPr>
            <a:endParaRPr lang="en-US" sz="1800" dirty="0">
              <a:solidFill>
                <a:srgbClr val="000000"/>
              </a:solidFill>
              <a:latin typeface="Libre Baskerville"/>
            </a:endParaRPr>
          </a:p>
        </p:txBody>
      </p:sp>
      <p:sp>
        <p:nvSpPr>
          <p:cNvPr id="3" name="Freeform 3"/>
          <p:cNvSpPr/>
          <p:nvPr/>
        </p:nvSpPr>
        <p:spPr>
          <a:xfrm>
            <a:off x="7460572" y="2366487"/>
            <a:ext cx="1957156" cy="2926080"/>
          </a:xfrm>
          <a:custGeom>
            <a:avLst/>
            <a:gdLst/>
            <a:ahLst/>
            <a:cxnLst/>
            <a:rect l="l" t="t" r="r" b="b"/>
            <a:pathLst>
              <a:path w="1957156" h="2926080">
                <a:moveTo>
                  <a:pt x="0" y="0"/>
                </a:moveTo>
                <a:lnTo>
                  <a:pt x="1957156" y="0"/>
                </a:lnTo>
                <a:lnTo>
                  <a:pt x="1957156"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693169" y="2213252"/>
            <a:ext cx="2324312" cy="4922878"/>
          </a:xfrm>
          <a:custGeom>
            <a:avLst/>
            <a:gdLst/>
            <a:ahLst/>
            <a:cxnLst/>
            <a:rect l="l" t="t" r="r" b="b"/>
            <a:pathLst>
              <a:path w="2324312" h="4922878">
                <a:moveTo>
                  <a:pt x="0" y="0"/>
                </a:moveTo>
                <a:lnTo>
                  <a:pt x="2324312" y="0"/>
                </a:lnTo>
                <a:lnTo>
                  <a:pt x="2324312" y="4922878"/>
                </a:lnTo>
                <a:lnTo>
                  <a:pt x="0" y="4922878"/>
                </a:lnTo>
                <a:lnTo>
                  <a:pt x="0" y="0"/>
                </a:lnTo>
                <a:close/>
              </a:path>
            </a:pathLst>
          </a:custGeom>
          <a:blipFill>
            <a:blip r:embed="rId2"/>
            <a:stretch>
              <a:fillRect/>
            </a:stretch>
          </a:blipFill>
        </p:spPr>
      </p:sp>
      <p:sp>
        <p:nvSpPr>
          <p:cNvPr id="3" name="Freeform 3"/>
          <p:cNvSpPr/>
          <p:nvPr/>
        </p:nvSpPr>
        <p:spPr>
          <a:xfrm>
            <a:off x="3163044" y="2527413"/>
            <a:ext cx="6246912" cy="3698917"/>
          </a:xfrm>
          <a:custGeom>
            <a:avLst/>
            <a:gdLst/>
            <a:ahLst/>
            <a:cxnLst/>
            <a:rect l="l" t="t" r="r" b="b"/>
            <a:pathLst>
              <a:path w="6246912" h="3698917">
                <a:moveTo>
                  <a:pt x="0" y="0"/>
                </a:moveTo>
                <a:lnTo>
                  <a:pt x="6246912" y="0"/>
                </a:lnTo>
                <a:lnTo>
                  <a:pt x="6246912" y="3698917"/>
                </a:lnTo>
                <a:lnTo>
                  <a:pt x="0" y="3698917"/>
                </a:lnTo>
                <a:lnTo>
                  <a:pt x="0" y="0"/>
                </a:lnTo>
                <a:close/>
              </a:path>
            </a:pathLst>
          </a:custGeom>
          <a:blipFill>
            <a:blip r:embed="rId3"/>
            <a:stretch>
              <a:fillRect/>
            </a:stretch>
          </a:blipFill>
        </p:spPr>
      </p:sp>
      <p:sp>
        <p:nvSpPr>
          <p:cNvPr id="4" name="TextBox 4"/>
          <p:cNvSpPr txBox="1"/>
          <p:nvPr/>
        </p:nvSpPr>
        <p:spPr>
          <a:xfrm>
            <a:off x="693169" y="1284923"/>
            <a:ext cx="6298228" cy="1929439"/>
          </a:xfrm>
          <a:prstGeom prst="rect">
            <a:avLst/>
          </a:prstGeom>
        </p:spPr>
        <p:txBody>
          <a:bodyPr lIns="0" tIns="0" rIns="0" bIns="0" rtlCol="0" anchor="t">
            <a:spAutoFit/>
          </a:bodyPr>
          <a:lstStyle/>
          <a:p>
            <a:pPr algn="just">
              <a:lnSpc>
                <a:spcPts val="2520"/>
              </a:lnSpc>
            </a:pPr>
            <a:r>
              <a:rPr lang="en-US" sz="1800" dirty="0">
                <a:solidFill>
                  <a:srgbClr val="000000"/>
                </a:solidFill>
                <a:latin typeface="Libre Baskerville Bold"/>
              </a:rPr>
              <a:t>Giai </a:t>
            </a:r>
            <a:r>
              <a:rPr lang="en-US" sz="1800" dirty="0" err="1">
                <a:solidFill>
                  <a:srgbClr val="000000"/>
                </a:solidFill>
                <a:latin typeface="Libre Baskerville Bold"/>
              </a:rPr>
              <a:t>đoạn</a:t>
            </a:r>
            <a:r>
              <a:rPr lang="en-US" sz="1800" dirty="0">
                <a:solidFill>
                  <a:srgbClr val="000000"/>
                </a:solidFill>
                <a:latin typeface="Libre Baskerville Bold"/>
              </a:rPr>
              <a:t> 2: </a:t>
            </a:r>
            <a:r>
              <a:rPr lang="en-US" sz="1800" dirty="0" err="1">
                <a:solidFill>
                  <a:srgbClr val="000000"/>
                </a:solidFill>
                <a:latin typeface="Libre Baskerville Bold"/>
              </a:rPr>
              <a:t>Nghiên</a:t>
            </a:r>
            <a:r>
              <a:rPr lang="en-US" sz="1800" dirty="0">
                <a:solidFill>
                  <a:srgbClr val="000000"/>
                </a:solidFill>
                <a:latin typeface="Libre Baskerville Bold"/>
              </a:rPr>
              <a:t> </a:t>
            </a:r>
            <a:r>
              <a:rPr lang="en-US" sz="1800" dirty="0" err="1">
                <a:solidFill>
                  <a:srgbClr val="000000"/>
                </a:solidFill>
                <a:latin typeface="Libre Baskerville Bold"/>
              </a:rPr>
              <a:t>cứu</a:t>
            </a:r>
            <a:r>
              <a:rPr lang="en-US" sz="1800" dirty="0">
                <a:solidFill>
                  <a:srgbClr val="000000"/>
                </a:solidFill>
                <a:latin typeface="Libre Baskerville Bold"/>
              </a:rPr>
              <a:t> </a:t>
            </a:r>
            <a:r>
              <a:rPr lang="en-US" sz="1800" dirty="0" err="1">
                <a:solidFill>
                  <a:srgbClr val="000000"/>
                </a:solidFill>
                <a:latin typeface="Libre Baskerville Bold"/>
              </a:rPr>
              <a:t>về</a:t>
            </a:r>
            <a:r>
              <a:rPr lang="en-US" sz="1800" dirty="0">
                <a:solidFill>
                  <a:srgbClr val="000000"/>
                </a:solidFill>
                <a:latin typeface="Libre Baskerville Bold"/>
              </a:rPr>
              <a:t> </a:t>
            </a:r>
            <a:r>
              <a:rPr lang="en-US" sz="1800" dirty="0" err="1">
                <a:solidFill>
                  <a:srgbClr val="000000"/>
                </a:solidFill>
                <a:latin typeface="Libre Baskerville Bold"/>
              </a:rPr>
              <a:t>tâm</a:t>
            </a:r>
            <a:r>
              <a:rPr lang="en-US" sz="1800" dirty="0">
                <a:solidFill>
                  <a:srgbClr val="000000"/>
                </a:solidFill>
                <a:latin typeface="Libre Baskerville Bold"/>
              </a:rPr>
              <a:t> </a:t>
            </a:r>
            <a:r>
              <a:rPr lang="en-US" sz="1800" dirty="0" err="1">
                <a:solidFill>
                  <a:srgbClr val="000000"/>
                </a:solidFill>
                <a:latin typeface="Libre Baskerville Bold"/>
              </a:rPr>
              <a:t>lý</a:t>
            </a:r>
            <a:r>
              <a:rPr lang="en-US" sz="1800" dirty="0">
                <a:solidFill>
                  <a:srgbClr val="000000"/>
                </a:solidFill>
                <a:latin typeface="Libre Baskerville Bold"/>
              </a:rPr>
              <a:t> </a:t>
            </a:r>
            <a:r>
              <a:rPr lang="en-US" sz="1800" dirty="0" err="1">
                <a:solidFill>
                  <a:srgbClr val="000000"/>
                </a:solidFill>
                <a:latin typeface="Libre Baskerville Bold"/>
              </a:rPr>
              <a:t>học</a:t>
            </a:r>
            <a:r>
              <a:rPr lang="en-US" sz="1800" dirty="0">
                <a:solidFill>
                  <a:srgbClr val="000000"/>
                </a:solidFill>
                <a:latin typeface="Libre Baskerville Bold"/>
              </a:rPr>
              <a:t> </a:t>
            </a:r>
            <a:r>
              <a:rPr lang="en-US" sz="1800" dirty="0" err="1">
                <a:solidFill>
                  <a:srgbClr val="000000"/>
                </a:solidFill>
                <a:latin typeface="Libre Baskerville Bold"/>
              </a:rPr>
              <a:t>trong</a:t>
            </a:r>
            <a:r>
              <a:rPr lang="en-US" sz="1800" dirty="0">
                <a:solidFill>
                  <a:srgbClr val="000000"/>
                </a:solidFill>
                <a:latin typeface="Libre Baskerville Bold"/>
              </a:rPr>
              <a:t> </a:t>
            </a:r>
            <a:r>
              <a:rPr lang="en-US" sz="1800" dirty="0" err="1">
                <a:solidFill>
                  <a:srgbClr val="000000"/>
                </a:solidFill>
                <a:latin typeface="Libre Baskerville Bold"/>
              </a:rPr>
              <a:t>việc</a:t>
            </a:r>
            <a:r>
              <a:rPr lang="en-US" sz="1800" dirty="0">
                <a:solidFill>
                  <a:srgbClr val="000000"/>
                </a:solidFill>
                <a:latin typeface="Libre Baskerville Bold"/>
              </a:rPr>
              <a:t> </a:t>
            </a:r>
            <a:r>
              <a:rPr lang="en-US" sz="1800" dirty="0" err="1">
                <a:solidFill>
                  <a:srgbClr val="000000"/>
                </a:solidFill>
                <a:latin typeface="Libre Baskerville Bold"/>
              </a:rPr>
              <a:t>thiết</a:t>
            </a:r>
            <a:r>
              <a:rPr lang="en-US" sz="1800" dirty="0">
                <a:solidFill>
                  <a:srgbClr val="000000"/>
                </a:solidFill>
                <a:latin typeface="Libre Baskerville Bold"/>
              </a:rPr>
              <a:t> </a:t>
            </a:r>
            <a:r>
              <a:rPr lang="en-US" sz="1800" dirty="0" err="1">
                <a:solidFill>
                  <a:srgbClr val="000000"/>
                </a:solidFill>
                <a:latin typeface="Libre Baskerville Bold"/>
              </a:rPr>
              <a:t>lập</a:t>
            </a:r>
            <a:r>
              <a:rPr lang="en-US" sz="1800" dirty="0">
                <a:solidFill>
                  <a:srgbClr val="000000"/>
                </a:solidFill>
                <a:latin typeface="Libre Baskerville Bold"/>
              </a:rPr>
              <a:t> </a:t>
            </a:r>
            <a:r>
              <a:rPr lang="en-US" sz="1800" dirty="0" err="1">
                <a:solidFill>
                  <a:srgbClr val="000000"/>
                </a:solidFill>
                <a:latin typeface="Libre Baskerville Bold"/>
              </a:rPr>
              <a:t>mật</a:t>
            </a:r>
            <a:r>
              <a:rPr lang="en-US" sz="1800" dirty="0">
                <a:solidFill>
                  <a:srgbClr val="000000"/>
                </a:solidFill>
                <a:latin typeface="Libre Baskerville Bold"/>
              </a:rPr>
              <a:t> </a:t>
            </a:r>
            <a:r>
              <a:rPr lang="en-US" sz="1800" dirty="0" err="1">
                <a:solidFill>
                  <a:srgbClr val="000000"/>
                </a:solidFill>
                <a:latin typeface="Libre Baskerville Bold"/>
              </a:rPr>
              <a:t>khẩu</a:t>
            </a:r>
            <a:endParaRPr lang="en-US" sz="1800" dirty="0">
              <a:solidFill>
                <a:srgbClr val="000000"/>
              </a:solidFill>
              <a:latin typeface="Libre Baskerville Bold"/>
            </a:endParaRPr>
          </a:p>
          <a:p>
            <a:pPr algn="just">
              <a:lnSpc>
                <a:spcPts val="2520"/>
              </a:lnSpc>
            </a:pPr>
            <a:r>
              <a:rPr lang="en-US" sz="1800" dirty="0" err="1">
                <a:solidFill>
                  <a:srgbClr val="000000"/>
                </a:solidFill>
                <a:latin typeface="Libre Baskerville"/>
              </a:rPr>
              <a:t>Nguồn</a:t>
            </a:r>
            <a:r>
              <a:rPr lang="en-US" sz="1800" dirty="0">
                <a:solidFill>
                  <a:srgbClr val="000000"/>
                </a:solidFill>
                <a:latin typeface="Libre Baskerville"/>
              </a:rPr>
              <a:t> </a:t>
            </a:r>
            <a:r>
              <a:rPr lang="en-US" sz="1800" dirty="0" err="1">
                <a:solidFill>
                  <a:srgbClr val="000000"/>
                </a:solidFill>
                <a:latin typeface="Libre Baskerville"/>
              </a:rPr>
              <a:t>ảnh</a:t>
            </a:r>
            <a:r>
              <a:rPr lang="en-US" sz="1800" dirty="0">
                <a:solidFill>
                  <a:srgbClr val="000000"/>
                </a:solidFill>
                <a:latin typeface="Libre Baskerville"/>
              </a:rPr>
              <a:t>: Cookie </a:t>
            </a:r>
            <a:r>
              <a:rPr lang="en-US" sz="1800" dirty="0" err="1">
                <a:solidFill>
                  <a:srgbClr val="000000"/>
                </a:solidFill>
                <a:latin typeface="Libre Baskerville"/>
              </a:rPr>
              <a:t>Hân</a:t>
            </a:r>
            <a:r>
              <a:rPr lang="en-US" sz="1800" dirty="0">
                <a:solidFill>
                  <a:srgbClr val="000000"/>
                </a:solidFill>
                <a:latin typeface="Libre Baskerville"/>
              </a:rPr>
              <a:t> </a:t>
            </a:r>
            <a:r>
              <a:rPr lang="en-US" sz="1800" dirty="0" err="1">
                <a:solidFill>
                  <a:srgbClr val="000000"/>
                </a:solidFill>
                <a:latin typeface="Libre Baskerville"/>
              </a:rPr>
              <a:t>Hoan</a:t>
            </a:r>
            <a:endParaRPr lang="en-US" sz="1800" dirty="0">
              <a:solidFill>
                <a:srgbClr val="000000"/>
              </a:solidFill>
              <a:latin typeface="Libre Baskerville"/>
            </a:endParaRPr>
          </a:p>
          <a:p>
            <a:pPr algn="just">
              <a:lnSpc>
                <a:spcPts val="2520"/>
              </a:lnSpc>
            </a:pPr>
            <a:endParaRPr lang="en-US" sz="1800" dirty="0">
              <a:solidFill>
                <a:srgbClr val="000000"/>
              </a:solidFill>
              <a:latin typeface="Libre Baskerville Bold"/>
            </a:endParaRPr>
          </a:p>
          <a:p>
            <a:pPr algn="just">
              <a:lnSpc>
                <a:spcPts val="2520"/>
              </a:lnSpc>
            </a:pPr>
            <a:endParaRPr lang="en-US" sz="1800" dirty="0">
              <a:solidFill>
                <a:srgbClr val="000000"/>
              </a:solidFill>
              <a:latin typeface="Libre Baskerville Bold"/>
            </a:endParaRPr>
          </a:p>
          <a:p>
            <a:pPr algn="just">
              <a:lnSpc>
                <a:spcPts val="2520"/>
              </a:lnSpc>
              <a:spcBef>
                <a:spcPct val="0"/>
              </a:spcBef>
            </a:pPr>
            <a:endParaRPr lang="en-US" sz="1800" dirty="0">
              <a:solidFill>
                <a:srgbClr val="000000"/>
              </a:solidFill>
              <a:latin typeface="Libre Baskerville Bold"/>
            </a:endParaRP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7447121" y="1494949"/>
            <a:ext cx="2042936" cy="2926080"/>
          </a:xfrm>
          <a:custGeom>
            <a:avLst/>
            <a:gdLst/>
            <a:ahLst/>
            <a:cxnLst/>
            <a:rect l="l" t="t" r="r" b="b"/>
            <a:pathLst>
              <a:path w="2042936" h="2926080">
                <a:moveTo>
                  <a:pt x="0" y="0"/>
                </a:moveTo>
                <a:lnTo>
                  <a:pt x="2042936" y="0"/>
                </a:lnTo>
                <a:lnTo>
                  <a:pt x="2042936"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6969" y="1456849"/>
            <a:ext cx="6298228" cy="565023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2: Nghiên cứu về tâm lý học trong việc thiết lập mật khẩu</a:t>
            </a:r>
          </a:p>
          <a:p>
            <a:pPr algn="just">
              <a:lnSpc>
                <a:spcPts val="2520"/>
              </a:lnSpc>
            </a:pPr>
            <a:endParaRPr lang="en-US" sz="1800">
              <a:solidFill>
                <a:srgbClr val="000000"/>
              </a:solidFill>
              <a:latin typeface="Libre Baskerville Bold"/>
            </a:endParaRPr>
          </a:p>
          <a:p>
            <a:pPr marL="388622" lvl="1" indent="-194311" algn="just">
              <a:lnSpc>
                <a:spcPts val="2520"/>
              </a:lnSpc>
              <a:buFont typeface="Arial"/>
              <a:buChar char="•"/>
            </a:pPr>
            <a:r>
              <a:rPr lang="en-US" sz="1800">
                <a:solidFill>
                  <a:srgbClr val="000000"/>
                </a:solidFill>
                <a:latin typeface="Libre Baskerville"/>
              </a:rPr>
              <a:t>Mật khẩu Wifi cần có độ dài ít nhất là 8. Đây là một con số tương đối lý tưởng cho bộ nhớ ngắn hạn. Vấn đề là 8 kí tự này cần có một sự liên kết, sự trùng lặp hay nói đúng hơn là có một quy luật nhất định thì việc ghi nhớ mới dễ dàng. </a:t>
            </a:r>
          </a:p>
          <a:p>
            <a:pPr marL="388622" lvl="1" indent="-194311" algn="just">
              <a:lnSpc>
                <a:spcPts val="2520"/>
              </a:lnSpc>
              <a:buFont typeface="Arial"/>
              <a:buChar char="•"/>
            </a:pPr>
            <a:r>
              <a:rPr lang="en-US" sz="1800">
                <a:solidFill>
                  <a:srgbClr val="000000"/>
                </a:solidFill>
                <a:latin typeface="Libre Baskerville"/>
              </a:rPr>
              <a:t>Não bộ có xu hướng chọn những cách thức ít tốn năng lượng nhất và dễ dàng nhất trong xử lí công việc. </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=&gt; Mật khẩu wifi thông thường (người dùng có ý thức về an toàn thông tin ít) sẽ xoay quanh các dãy kí tự có quy luật, độ dài từ 8 đến 9 ký tự.</a:t>
            </a:r>
          </a:p>
          <a:p>
            <a:pPr algn="just">
              <a:lnSpc>
                <a:spcPts val="2520"/>
              </a:lnSpc>
            </a:pPr>
            <a:r>
              <a:rPr lang="en-US" sz="1800">
                <a:solidFill>
                  <a:srgbClr val="000000"/>
                </a:solidFill>
                <a:latin typeface="Libre Baskerville"/>
              </a:rPr>
              <a:t>=&gt; Đây là tiền đề cơ bản để nhóm lên ý tưởng xây dựng từ điển vét cạn.</a:t>
            </a:r>
          </a:p>
          <a:p>
            <a:pPr algn="just">
              <a:lnSpc>
                <a:spcPts val="2520"/>
              </a:lnSpc>
              <a:spcBef>
                <a:spcPct val="0"/>
              </a:spcBef>
            </a:pPr>
            <a:endParaRPr lang="en-US" sz="1800">
              <a:solidFill>
                <a:srgbClr val="000000"/>
              </a:solidFill>
              <a:latin typeface="Libre Baskerville"/>
            </a:endParaRP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288700" y="1599248"/>
            <a:ext cx="8733380" cy="376428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3: Thiết kế từ điển </a:t>
            </a:r>
          </a:p>
          <a:p>
            <a:pPr algn="just">
              <a:lnSpc>
                <a:spcPts val="2520"/>
              </a:lnSpc>
            </a:pPr>
            <a:endParaRPr lang="en-US" sz="1800">
              <a:solidFill>
                <a:srgbClr val="000000"/>
              </a:solidFill>
              <a:latin typeface="Libre Baskerville Bold"/>
            </a:endParaRPr>
          </a:p>
          <a:p>
            <a:pPr algn="just">
              <a:lnSpc>
                <a:spcPts val="2520"/>
              </a:lnSpc>
            </a:pPr>
            <a:r>
              <a:rPr lang="en-US" sz="1800">
                <a:solidFill>
                  <a:srgbClr val="000000"/>
                </a:solidFill>
                <a:latin typeface="Libre Baskerville"/>
              </a:rPr>
              <a:t>Từ những tiền đề trước đó nhóm đã xây dựng tool bằng Python để generate các dãy số có độ dài từ 8 và theo 1 số quy luật như:</a:t>
            </a:r>
          </a:p>
          <a:p>
            <a:pPr algn="just">
              <a:lnSpc>
                <a:spcPts val="2520"/>
              </a:lnSpc>
            </a:pPr>
            <a:endParaRPr lang="en-US" sz="1800">
              <a:solidFill>
                <a:srgbClr val="000000"/>
              </a:solidFill>
              <a:latin typeface="Libre Baskerville"/>
            </a:endParaRPr>
          </a:p>
          <a:p>
            <a:pPr marL="388622" lvl="1" indent="-194311" algn="just">
              <a:lnSpc>
                <a:spcPts val="2520"/>
              </a:lnSpc>
              <a:buFont typeface="Arial"/>
              <a:buChar char="•"/>
            </a:pPr>
            <a:r>
              <a:rPr lang="en-US" sz="1800">
                <a:solidFill>
                  <a:srgbClr val="000000"/>
                </a:solidFill>
                <a:latin typeface="Libre Baskerville"/>
              </a:rPr>
              <a:t>Dãy số lặp lại, dãy số đơn giản</a:t>
            </a:r>
          </a:p>
          <a:p>
            <a:pPr marL="388622" lvl="1" indent="-194311" algn="just">
              <a:lnSpc>
                <a:spcPts val="2520"/>
              </a:lnSpc>
              <a:buFont typeface="Arial"/>
              <a:buChar char="•"/>
            </a:pPr>
            <a:r>
              <a:rPr lang="en-US" sz="1800">
                <a:solidFill>
                  <a:srgbClr val="000000"/>
                </a:solidFill>
                <a:latin typeface="Libre Baskerville"/>
              </a:rPr>
              <a:t>Dãy số may mắn, số phong thủy</a:t>
            </a:r>
          </a:p>
          <a:p>
            <a:pPr marL="388622" lvl="1" indent="-194311" algn="just">
              <a:lnSpc>
                <a:spcPts val="2520"/>
              </a:lnSpc>
              <a:buFont typeface="Arial"/>
              <a:buChar char="•"/>
            </a:pPr>
            <a:r>
              <a:rPr lang="en-US" sz="1800">
                <a:solidFill>
                  <a:srgbClr val="000000"/>
                </a:solidFill>
                <a:latin typeface="Libre Baskerville"/>
              </a:rPr>
              <a:t>Họ tên</a:t>
            </a:r>
          </a:p>
          <a:p>
            <a:pPr marL="388622" lvl="1" indent="-194311" algn="just">
              <a:lnSpc>
                <a:spcPts val="2520"/>
              </a:lnSpc>
              <a:buFont typeface="Arial"/>
              <a:buChar char="•"/>
            </a:pPr>
            <a:r>
              <a:rPr lang="en-US" sz="1800">
                <a:solidFill>
                  <a:srgbClr val="000000"/>
                </a:solidFill>
                <a:latin typeface="Libre Baskerville"/>
              </a:rPr>
              <a:t>Ngày tháng năm sinh</a:t>
            </a:r>
          </a:p>
          <a:p>
            <a:pPr marL="388622" lvl="1" indent="-194311" algn="just">
              <a:lnSpc>
                <a:spcPts val="2520"/>
              </a:lnSpc>
              <a:buFont typeface="Arial"/>
              <a:buChar char="•"/>
            </a:pPr>
            <a:r>
              <a:rPr lang="en-US" sz="1800">
                <a:solidFill>
                  <a:srgbClr val="000000"/>
                </a:solidFill>
                <a:latin typeface="Libre Baskerville"/>
              </a:rPr>
              <a:t>Tên và năm sinh</a:t>
            </a:r>
          </a:p>
          <a:p>
            <a:pPr marL="388622" lvl="1" indent="-194311" algn="just">
              <a:lnSpc>
                <a:spcPts val="2520"/>
              </a:lnSpc>
              <a:buFont typeface="Arial"/>
              <a:buChar char="•"/>
            </a:pPr>
            <a:r>
              <a:rPr lang="en-US" sz="1800">
                <a:solidFill>
                  <a:srgbClr val="000000"/>
                </a:solidFill>
                <a:latin typeface="Libre Baskerville"/>
              </a:rPr>
              <a:t>Số điện thoại theo các đầu số các nhà mạng</a:t>
            </a:r>
          </a:p>
          <a:p>
            <a:pPr marL="388622" lvl="1" indent="-194311" algn="just">
              <a:lnSpc>
                <a:spcPts val="2520"/>
              </a:lnSpc>
              <a:spcBef>
                <a:spcPct val="0"/>
              </a:spcBef>
              <a:buFont typeface="Arial"/>
              <a:buChar char="•"/>
            </a:pPr>
            <a:r>
              <a:rPr lang="en-US" sz="1800">
                <a:solidFill>
                  <a:srgbClr val="000000"/>
                </a:solidFill>
                <a:latin typeface="Libre Baskerville"/>
              </a:rPr>
              <a:t>....v...v....</a:t>
            </a:r>
          </a:p>
        </p:txBody>
      </p:sp>
      <p:sp>
        <p:nvSpPr>
          <p:cNvPr id="3" name="Freeform 3"/>
          <p:cNvSpPr/>
          <p:nvPr/>
        </p:nvSpPr>
        <p:spPr>
          <a:xfrm>
            <a:off x="5962143" y="3901328"/>
            <a:ext cx="3943857" cy="3413872"/>
          </a:xfrm>
          <a:custGeom>
            <a:avLst/>
            <a:gdLst/>
            <a:ahLst/>
            <a:cxnLst/>
            <a:rect l="l" t="t" r="r" b="b"/>
            <a:pathLst>
              <a:path w="3943857" h="3413872">
                <a:moveTo>
                  <a:pt x="0" y="0"/>
                </a:moveTo>
                <a:lnTo>
                  <a:pt x="3943857" y="0"/>
                </a:lnTo>
                <a:lnTo>
                  <a:pt x="3943857" y="3413872"/>
                </a:lnTo>
                <a:lnTo>
                  <a:pt x="0" y="3413872"/>
                </a:lnTo>
                <a:lnTo>
                  <a:pt x="0" y="0"/>
                </a:lnTo>
                <a:close/>
              </a:path>
            </a:pathLst>
          </a:custGeom>
          <a:blipFill>
            <a:blip r:embed="rId2"/>
            <a:stretch>
              <a:fillRect/>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288700" y="1886959"/>
            <a:ext cx="8507172" cy="2785680"/>
          </a:xfrm>
          <a:custGeom>
            <a:avLst/>
            <a:gdLst/>
            <a:ahLst/>
            <a:cxnLst/>
            <a:rect l="l" t="t" r="r" b="b"/>
            <a:pathLst>
              <a:path w="8507172" h="2785680">
                <a:moveTo>
                  <a:pt x="0" y="0"/>
                </a:moveTo>
                <a:lnTo>
                  <a:pt x="8507172" y="0"/>
                </a:lnTo>
                <a:lnTo>
                  <a:pt x="8507172" y="2785680"/>
                </a:lnTo>
                <a:lnTo>
                  <a:pt x="0" y="2785680"/>
                </a:lnTo>
                <a:lnTo>
                  <a:pt x="0" y="0"/>
                </a:lnTo>
                <a:close/>
              </a:path>
            </a:pathLst>
          </a:custGeom>
          <a:blipFill>
            <a:blip r:embed="rId2"/>
            <a:stretch>
              <a:fillRect t="-6446" b="-6446"/>
            </a:stretch>
          </a:blipFill>
        </p:spPr>
      </p:sp>
      <p:sp>
        <p:nvSpPr>
          <p:cNvPr id="3" name="Freeform 3"/>
          <p:cNvSpPr/>
          <p:nvPr/>
        </p:nvSpPr>
        <p:spPr>
          <a:xfrm>
            <a:off x="3934662" y="4160886"/>
            <a:ext cx="5818938" cy="3154314"/>
          </a:xfrm>
          <a:custGeom>
            <a:avLst/>
            <a:gdLst/>
            <a:ahLst/>
            <a:cxnLst/>
            <a:rect l="l" t="t" r="r" b="b"/>
            <a:pathLst>
              <a:path w="5818938" h="3154314">
                <a:moveTo>
                  <a:pt x="0" y="0"/>
                </a:moveTo>
                <a:lnTo>
                  <a:pt x="5818938" y="0"/>
                </a:lnTo>
                <a:lnTo>
                  <a:pt x="5818938" y="3154314"/>
                </a:lnTo>
                <a:lnTo>
                  <a:pt x="0" y="3154314"/>
                </a:lnTo>
                <a:lnTo>
                  <a:pt x="0" y="0"/>
                </a:lnTo>
                <a:close/>
              </a:path>
            </a:pathLst>
          </a:custGeom>
          <a:blipFill>
            <a:blip r:embed="rId3"/>
            <a:stretch>
              <a:fillRect t="-2763" b="-2763"/>
            </a:stretch>
          </a:blipFill>
        </p:spPr>
      </p:sp>
      <p:sp>
        <p:nvSpPr>
          <p:cNvPr id="4" name="TextBox 4"/>
          <p:cNvSpPr txBox="1"/>
          <p:nvPr/>
        </p:nvSpPr>
        <p:spPr>
          <a:xfrm>
            <a:off x="288700" y="1113542"/>
            <a:ext cx="8733380" cy="187833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4: Tấn công vét cạn</a:t>
            </a:r>
          </a:p>
          <a:p>
            <a:pPr algn="just">
              <a:lnSpc>
                <a:spcPts val="2520"/>
              </a:lnSpc>
            </a:pPr>
            <a:endParaRPr lang="en-US" sz="1800">
              <a:solidFill>
                <a:srgbClr val="000000"/>
              </a:solidFill>
              <a:latin typeface="Libre Baskerville Bold"/>
            </a:endParaRPr>
          </a:p>
          <a:p>
            <a:pPr algn="just">
              <a:lnSpc>
                <a:spcPts val="2520"/>
              </a:lnSpc>
            </a:pPr>
            <a:r>
              <a:rPr lang="en-US" sz="1800">
                <a:solidFill>
                  <a:srgbClr val="000000"/>
                </a:solidFill>
                <a:latin typeface="Libre Baskerville"/>
              </a:rPr>
              <a:t>Tiến hành tấn công vét cạn theo từ điển đã thiết kế với công cụ Hashcat. Để đẩy nhanh tốc độ, nhóm đã chia data thu thập được thành các sample nhỏ và cùng nhau crack.</a:t>
            </a:r>
          </a:p>
          <a:p>
            <a:pPr algn="just">
              <a:lnSpc>
                <a:spcPts val="2520"/>
              </a:lnSpc>
              <a:spcBef>
                <a:spcPct val="0"/>
              </a:spcBef>
            </a:pPr>
            <a:endParaRPr lang="en-US" sz="1800">
              <a:solidFill>
                <a:srgbClr val="000000"/>
              </a:solidFill>
              <a:latin typeface="Libre Baskerville"/>
            </a:endParaRP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799241" y="4473673"/>
            <a:ext cx="8222839" cy="2773021"/>
          </a:xfrm>
          <a:custGeom>
            <a:avLst/>
            <a:gdLst/>
            <a:ahLst/>
            <a:cxnLst/>
            <a:rect l="l" t="t" r="r" b="b"/>
            <a:pathLst>
              <a:path w="8222839" h="2773021">
                <a:moveTo>
                  <a:pt x="0" y="0"/>
                </a:moveTo>
                <a:lnTo>
                  <a:pt x="8222839" y="0"/>
                </a:lnTo>
                <a:lnTo>
                  <a:pt x="8222839" y="2773021"/>
                </a:lnTo>
                <a:lnTo>
                  <a:pt x="0" y="2773021"/>
                </a:lnTo>
                <a:lnTo>
                  <a:pt x="0" y="0"/>
                </a:lnTo>
                <a:close/>
              </a:path>
            </a:pathLst>
          </a:custGeom>
          <a:blipFill>
            <a:blip r:embed="rId2"/>
            <a:stretch>
              <a:fillRect/>
            </a:stretch>
          </a:blipFill>
        </p:spPr>
      </p:sp>
      <p:sp>
        <p:nvSpPr>
          <p:cNvPr id="3" name="TextBox 3"/>
          <p:cNvSpPr txBox="1"/>
          <p:nvPr/>
        </p:nvSpPr>
        <p:spPr>
          <a:xfrm>
            <a:off x="510110" y="1338043"/>
            <a:ext cx="8733380" cy="344995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4: Tấn công vét cạn</a:t>
            </a:r>
          </a:p>
          <a:p>
            <a:pPr algn="just">
              <a:lnSpc>
                <a:spcPts val="2520"/>
              </a:lnSpc>
            </a:pPr>
            <a:endParaRPr lang="en-US" sz="1800">
              <a:solidFill>
                <a:srgbClr val="000000"/>
              </a:solidFill>
              <a:latin typeface="Libre Baskerville Bold"/>
            </a:endParaRPr>
          </a:p>
          <a:p>
            <a:pPr algn="just">
              <a:lnSpc>
                <a:spcPts val="2520"/>
              </a:lnSpc>
            </a:pPr>
            <a:r>
              <a:rPr lang="en-US" sz="1800">
                <a:solidFill>
                  <a:srgbClr val="000000"/>
                </a:solidFill>
                <a:latin typeface="Libre Baskerville"/>
              </a:rPr>
              <a:t>Kết quả thu được ở file text sẽ bao gồm PMKID, SSID, AP mac, Client mac và password đã được crack thành công.</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Sau khi có được password, kẻ tấn công có thể thực hiện nhiều hành vi nguy hại khác như truy cập và sử dụng mạng của nạn nhân, tấn công DDOS, tấn công các thiết bị IOT trong gia đình,...</a:t>
            </a: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313534"/>
            <a:ext cx="5986409" cy="7628734"/>
            <a:chOff x="0" y="0"/>
            <a:chExt cx="7981879" cy="10171646"/>
          </a:xfrm>
        </p:grpSpPr>
        <p:sp>
          <p:nvSpPr>
            <p:cNvPr id="3" name="AutoShape 3"/>
            <p:cNvSpPr/>
            <p:nvPr/>
          </p:nvSpPr>
          <p:spPr>
            <a:xfrm>
              <a:off x="0" y="0"/>
              <a:ext cx="7981879" cy="10171646"/>
            </a:xfrm>
            <a:prstGeom prst="rect">
              <a:avLst/>
            </a:prstGeom>
            <a:solidFill>
              <a:srgbClr val="6C5336"/>
            </a:solidFill>
          </p:spPr>
        </p:sp>
        <p:sp>
          <p:nvSpPr>
            <p:cNvPr id="4" name="TextBox 4"/>
            <p:cNvSpPr txBox="1"/>
            <p:nvPr/>
          </p:nvSpPr>
          <p:spPr>
            <a:xfrm>
              <a:off x="339629" y="3980923"/>
              <a:ext cx="7302621" cy="2209800"/>
            </a:xfrm>
            <a:prstGeom prst="rect">
              <a:avLst/>
            </a:prstGeom>
          </p:spPr>
          <p:txBody>
            <a:bodyPr lIns="0" tIns="0" rIns="0" bIns="0" rtlCol="0" anchor="t">
              <a:spAutoFit/>
            </a:bodyPr>
            <a:lstStyle/>
            <a:p>
              <a:pPr algn="ctr">
                <a:lnSpc>
                  <a:spcPts val="6599"/>
                </a:lnSpc>
              </a:pPr>
              <a:r>
                <a:rPr lang="en-US" sz="5499" spc="109">
                  <a:solidFill>
                    <a:srgbClr val="EFEBE0"/>
                  </a:solidFill>
                  <a:latin typeface="Faustina Semi-Bold"/>
                </a:rPr>
                <a:t>BÁO CÁO KẾT QUẢ CỦA DỰ ÁN</a:t>
              </a: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716409" y="6940073"/>
            <a:ext cx="1270000" cy="40640"/>
          </a:xfrm>
          <a:prstGeom prst="rect">
            <a:avLst/>
          </a:prstGeom>
          <a:solidFill>
            <a:srgbClr val="EFEBE0"/>
          </a:solidFill>
        </p:spPr>
      </p:sp>
      <p:sp>
        <p:nvSpPr>
          <p:cNvPr id="7" name="Freeform 7"/>
          <p:cNvSpPr/>
          <p:nvPr/>
        </p:nvSpPr>
        <p:spPr>
          <a:xfrm>
            <a:off x="5986409" y="1753841"/>
            <a:ext cx="3767191" cy="3807518"/>
          </a:xfrm>
          <a:custGeom>
            <a:avLst/>
            <a:gdLst/>
            <a:ahLst/>
            <a:cxnLst/>
            <a:rect l="l" t="t" r="r" b="b"/>
            <a:pathLst>
              <a:path w="3767191" h="3807518">
                <a:moveTo>
                  <a:pt x="0" y="0"/>
                </a:moveTo>
                <a:lnTo>
                  <a:pt x="3767191" y="0"/>
                </a:lnTo>
                <a:lnTo>
                  <a:pt x="3767191" y="3807518"/>
                </a:lnTo>
                <a:lnTo>
                  <a:pt x="0" y="3807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1166593"/>
            <a:ext cx="8733380" cy="659320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a:rPr>
              <a:t>Qua những gì đã thực hiện và đạt được ở từng giai đoạn, từ tìm hiểu và nghiên cứu cơ sở lý thuyết, cơ sở thực tiễn đến việc vận dụng vào thực tiễn trong việc triển khai PMKID attack trên các mạng WPA/WPA2-PSK, kết quả thu được từ dự án cụ thể như sau:</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-Trình bày về cơ sở lý thuyết, cơ chế hoạt động, các mối nguy cơ gây mất toàn thông tin cho mạng không dây. (Đã nêu trong báo cáo file word và phần nội dung thuyết trình trước lớp)</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-Bộ từ điển mật khẩu Wifi dành cho việc tấn công vét cạn phù hợp với bối cảnh Việt Nam (tổng kích cỡ là 2,64 GB dữ liệu file text)</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-Dự án ứng dụng PMKID Attack: </a:t>
            </a:r>
          </a:p>
          <a:p>
            <a:pPr algn="just">
              <a:lnSpc>
                <a:spcPts val="2520"/>
              </a:lnSpc>
            </a:pPr>
            <a:r>
              <a:rPr lang="en-US" sz="1800">
                <a:solidFill>
                  <a:srgbClr val="000000"/>
                </a:solidFill>
                <a:latin typeface="Libre Baskerville"/>
              </a:rPr>
              <a:t>         + Tổng số packet 802.11 và EAPOL: 21383</a:t>
            </a:r>
          </a:p>
          <a:p>
            <a:pPr algn="just">
              <a:lnSpc>
                <a:spcPts val="2520"/>
              </a:lnSpc>
            </a:pPr>
            <a:r>
              <a:rPr lang="en-US" sz="1800">
                <a:solidFill>
                  <a:srgbClr val="000000"/>
                </a:solidFill>
                <a:latin typeface="Libre Baskerville"/>
              </a:rPr>
              <a:t>         + Tổng số PMKID trích lọc thành công: 699</a:t>
            </a:r>
          </a:p>
          <a:p>
            <a:pPr algn="just">
              <a:lnSpc>
                <a:spcPts val="2520"/>
              </a:lnSpc>
            </a:pPr>
            <a:r>
              <a:rPr lang="en-US" sz="1800">
                <a:solidFill>
                  <a:srgbClr val="000000"/>
                </a:solidFill>
                <a:latin typeface="Libre Baskerville"/>
              </a:rPr>
              <a:t>         + Tổng số PMKID có ích: 103 (hiệu suất đạt 14,74%)</a:t>
            </a:r>
          </a:p>
          <a:p>
            <a:pPr algn="just">
              <a:lnSpc>
                <a:spcPts val="2520"/>
              </a:lnSpc>
            </a:pPr>
            <a:r>
              <a:rPr lang="en-US" sz="1800">
                <a:solidFill>
                  <a:srgbClr val="000000"/>
                </a:solidFill>
                <a:latin typeface="Libre Baskerville"/>
              </a:rPr>
              <a:t>         + Tổng số password thu được sau cracking: 40 (hiệu suất đạt 38,83%)</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-Chương trình crack PMKID thủ công viết bằng C#</a:t>
            </a: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Kết Quả Đạt Được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0" y="3865880"/>
            <a:ext cx="9753600" cy="3449320"/>
          </a:xfrm>
          <a:custGeom>
            <a:avLst/>
            <a:gdLst/>
            <a:ahLst/>
            <a:cxnLst/>
            <a:rect l="l" t="t" r="r" b="b"/>
            <a:pathLst>
              <a:path w="9753600" h="3449320">
                <a:moveTo>
                  <a:pt x="0" y="0"/>
                </a:moveTo>
                <a:lnTo>
                  <a:pt x="9753600" y="0"/>
                </a:lnTo>
                <a:lnTo>
                  <a:pt x="9753600" y="3449320"/>
                </a:lnTo>
                <a:lnTo>
                  <a:pt x="0" y="3449320"/>
                </a:lnTo>
                <a:lnTo>
                  <a:pt x="0" y="0"/>
                </a:lnTo>
                <a:close/>
              </a:path>
            </a:pathLst>
          </a:custGeom>
          <a:blipFill>
            <a:blip r:embed="rId2"/>
            <a:stretch>
              <a:fillRect t="-30806" b="-17293"/>
            </a:stretch>
          </a:blipFill>
        </p:spPr>
      </p:sp>
      <p:sp>
        <p:nvSpPr>
          <p:cNvPr id="3" name="Freeform 3"/>
          <p:cNvSpPr/>
          <p:nvPr/>
        </p:nvSpPr>
        <p:spPr>
          <a:xfrm>
            <a:off x="852815" y="-59200"/>
            <a:ext cx="1081489" cy="1067725"/>
          </a:xfrm>
          <a:custGeom>
            <a:avLst/>
            <a:gdLst/>
            <a:ahLst/>
            <a:cxnLst/>
            <a:rect l="l" t="t" r="r" b="b"/>
            <a:pathLst>
              <a:path w="1081489" h="1067725">
                <a:moveTo>
                  <a:pt x="0" y="0"/>
                </a:moveTo>
                <a:lnTo>
                  <a:pt x="1081489" y="0"/>
                </a:lnTo>
                <a:lnTo>
                  <a:pt x="1081489" y="1067725"/>
                </a:lnTo>
                <a:lnTo>
                  <a:pt x="0" y="1067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4585" y="1020433"/>
            <a:ext cx="9284429" cy="2845446"/>
          </a:xfrm>
          <a:prstGeom prst="rect">
            <a:avLst/>
          </a:prstGeom>
        </p:spPr>
        <p:txBody>
          <a:bodyPr lIns="0" tIns="0" rIns="0" bIns="0" rtlCol="0" anchor="t">
            <a:spAutoFit/>
          </a:bodyPr>
          <a:lstStyle/>
          <a:p>
            <a:pPr marL="507271" lvl="1" indent="-253635" algn="just">
              <a:lnSpc>
                <a:spcPts val="3289"/>
              </a:lnSpc>
              <a:buFont typeface="Arial"/>
              <a:buChar char="•"/>
            </a:pPr>
            <a:r>
              <a:rPr lang="en-US" sz="2349">
                <a:solidFill>
                  <a:srgbClr val="000000"/>
                </a:solidFill>
                <a:latin typeface="Libre Baskerville"/>
              </a:rPr>
              <a:t>Nhóm nghiên cứu tiến hành các bước</a:t>
            </a:r>
            <a:r>
              <a:rPr lang="en-US" sz="2349">
                <a:solidFill>
                  <a:srgbClr val="EB060B"/>
                </a:solidFill>
                <a:latin typeface="Libre Baskerville"/>
              </a:rPr>
              <a:t> phân tích, tra cứu</a:t>
            </a:r>
            <a:r>
              <a:rPr lang="en-US" sz="2349">
                <a:solidFill>
                  <a:srgbClr val="000000"/>
                </a:solidFill>
                <a:latin typeface="Libre Baskerville"/>
              </a:rPr>
              <a:t> nhiều tài liệu nhằm đưa ra cái nhìn tổng quát về đề tài.</a:t>
            </a:r>
          </a:p>
          <a:p>
            <a:pPr algn="just">
              <a:lnSpc>
                <a:spcPts val="3289"/>
              </a:lnSpc>
            </a:pPr>
            <a:r>
              <a:rPr lang="en-US" sz="2349">
                <a:solidFill>
                  <a:srgbClr val="000000"/>
                </a:solidFill>
                <a:latin typeface="Libre Baskerville"/>
              </a:rPr>
              <a:t> </a:t>
            </a:r>
          </a:p>
          <a:p>
            <a:pPr marL="507271" lvl="1" indent="-253635" algn="just">
              <a:lnSpc>
                <a:spcPts val="3289"/>
              </a:lnSpc>
              <a:buFont typeface="Arial"/>
              <a:buChar char="•"/>
            </a:pPr>
            <a:r>
              <a:rPr lang="en-US" sz="2349">
                <a:solidFill>
                  <a:srgbClr val="000000"/>
                </a:solidFill>
                <a:latin typeface="Libre Baskerville"/>
              </a:rPr>
              <a:t>Phân rã thành các chủ đề nhỏ có liên quan và tiến hành </a:t>
            </a:r>
            <a:r>
              <a:rPr lang="en-US" sz="2349">
                <a:solidFill>
                  <a:srgbClr val="EB060B"/>
                </a:solidFill>
                <a:latin typeface="Libre Baskerville"/>
              </a:rPr>
              <a:t>tìm hiểu, nghiên cứu</a:t>
            </a:r>
            <a:r>
              <a:rPr lang="en-US" sz="2349">
                <a:solidFill>
                  <a:srgbClr val="000000"/>
                </a:solidFill>
                <a:latin typeface="Libre Baskerville"/>
              </a:rPr>
              <a:t> từng mảng kiến thức, bao quát từ lý thuyết đến thực hành vận dụng.</a:t>
            </a:r>
          </a:p>
          <a:p>
            <a:pPr algn="just">
              <a:lnSpc>
                <a:spcPts val="3289"/>
              </a:lnSpc>
            </a:pPr>
            <a:endParaRPr lang="en-US" sz="2349">
              <a:solidFill>
                <a:srgbClr val="000000"/>
              </a:solidFill>
              <a:latin typeface="Libre Baskerville"/>
            </a:endParaRPr>
          </a:p>
        </p:txBody>
      </p:sp>
      <p:sp>
        <p:nvSpPr>
          <p:cNvPr id="5" name="TextBox 5"/>
          <p:cNvSpPr txBox="1"/>
          <p:nvPr/>
        </p:nvSpPr>
        <p:spPr>
          <a:xfrm>
            <a:off x="2162538" y="151130"/>
            <a:ext cx="5428524"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Mục tiêu nghiên cứu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395193"/>
            <a:ext cx="8733380" cy="627888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a:rPr>
              <a:t>Qua quá trình nghiên cứu, nhóm đã phân tích và đề xuất ra các biện pháp sau đây nhằm tăng cường tính bảo mật và an toàn cho mạng wifi:</a:t>
            </a:r>
          </a:p>
          <a:p>
            <a:pPr algn="just">
              <a:lnSpc>
                <a:spcPts val="2520"/>
              </a:lnSpc>
            </a:pPr>
            <a:endParaRPr lang="en-US" sz="1800">
              <a:solidFill>
                <a:srgbClr val="000000"/>
              </a:solidFill>
              <a:latin typeface="Libre Baskerville"/>
            </a:endParaRPr>
          </a:p>
          <a:p>
            <a:pPr marL="388622" lvl="1" indent="-194311" algn="just">
              <a:lnSpc>
                <a:spcPts val="2520"/>
              </a:lnSpc>
              <a:buFont typeface="Arial"/>
              <a:buChar char="•"/>
            </a:pPr>
            <a:r>
              <a:rPr lang="en-US" sz="1800">
                <a:solidFill>
                  <a:srgbClr val="000000"/>
                </a:solidFill>
                <a:latin typeface="Libre Baskerville"/>
              </a:rPr>
              <a:t>Sử dụng mã hóa. Các bộ định tuyến không dây thường được trang bị các cơ chế mã hóa tích hợp cho lưu lượng từ bộ định tuyến đến bộ định tuyến.</a:t>
            </a:r>
          </a:p>
          <a:p>
            <a:pPr marL="388622" lvl="1" indent="-194311" algn="just">
              <a:lnSpc>
                <a:spcPts val="2520"/>
              </a:lnSpc>
              <a:buFont typeface="Arial"/>
              <a:buChar char="•"/>
            </a:pPr>
            <a:r>
              <a:rPr lang="en-US" sz="1800">
                <a:solidFill>
                  <a:srgbClr val="000000"/>
                </a:solidFill>
                <a:latin typeface="Libre Baskerville"/>
              </a:rPr>
              <a:t>Sử dụng phần mềm diệt virus và chống phần mềm gián điệp, và một tường lửa. Các cơ sở này nên được kích hoạt trên tất cả các điểm cuối mạng không dây.</a:t>
            </a:r>
          </a:p>
          <a:p>
            <a:pPr marL="388622" lvl="1" indent="-194311" algn="just">
              <a:lnSpc>
                <a:spcPts val="2520"/>
              </a:lnSpc>
              <a:buFont typeface="Arial"/>
              <a:buChar char="•"/>
            </a:pPr>
            <a:r>
              <a:rPr lang="en-US" sz="1800">
                <a:solidFill>
                  <a:srgbClr val="000000"/>
                </a:solidFill>
                <a:latin typeface="Libre Baskerville"/>
              </a:rPr>
              <a:t>Tắt phát sóng bộ nhận dạng: Nếu một mạng được cấu hình để các thiết bị được ủy quyền biết về danh tính của các bộ định tuyến, khả năng này có thể bị tắt để ngăn chặn các kẻ tấn công.</a:t>
            </a:r>
          </a:p>
          <a:p>
            <a:pPr marL="388622" lvl="1" indent="-194311" algn="just">
              <a:lnSpc>
                <a:spcPts val="2520"/>
              </a:lnSpc>
              <a:buFont typeface="Arial"/>
              <a:buChar char="•"/>
            </a:pPr>
            <a:r>
              <a:rPr lang="en-US" sz="1800">
                <a:solidFill>
                  <a:srgbClr val="000000"/>
                </a:solidFill>
                <a:latin typeface="Libre Baskerville"/>
              </a:rPr>
              <a:t>Thay đổi mật khẩu được thiết lập trước trên bộ định tuyến </a:t>
            </a:r>
          </a:p>
          <a:p>
            <a:pPr marL="388622" lvl="1" indent="-194311" algn="just">
              <a:lnSpc>
                <a:spcPts val="2520"/>
              </a:lnSpc>
              <a:buFont typeface="Arial"/>
              <a:buChar char="•"/>
            </a:pPr>
            <a:r>
              <a:rPr lang="en-US" sz="1800">
                <a:solidFill>
                  <a:srgbClr val="000000"/>
                </a:solidFill>
                <a:latin typeface="Libre Baskerville"/>
              </a:rPr>
              <a:t>Chỉ cho phép các máy tính cụ thể truy cập vào mạng không dây của bạn. Một bộ định tuyến có thể được cấu hình để chỉ giao tiếp với các địa chỉ MAC được phê duyệt. </a:t>
            </a: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Kết Quả Đạt Được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247775"/>
            <a:ext cx="8733380" cy="533590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a:rPr>
              <a:t>Riêng đối với hình thức PMKID Attack ta có thể áp dụng các biện pháp:</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Tạo một mật khẩu cho mạng không dây của bạn có độ dài và độ phức tạp càng cao càng tốt: Nếu một kẻ tấn công PMKID chặn được mật khẩu đã băm từ Wi-Fi của bạn, họ vẫn cần phải giải mã nó sau đó, nhưng mật khẩu càng phức tạp thì khả năng kẻ tấn công thành công càng ít. </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Tắt chuyển giao PMKID trong cài đặt bộ định tuyến: Bạn có thể tìm thấy nó bằng cách tìm kiếm về PMKID hoặc 802.11r.</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Chuyển sang WPA3: WPA3 an toàn hơn nhiều so với WPA2 và quan trọng hơn là không dễ bị chặn PMKID.</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Thiết lập một mạng khách: Việc phải thường xuyên nhập mật khẩu mạnh cho mạng chính trên các thiết bị mới có thể làm phiền, vì vậy hãy thiết lập một mạng khách với một mật khẩu đơn giản hơn. </a:t>
            </a: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Kết Quả Đạt Được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474470"/>
            <a:ext cx="8733380" cy="6278880"/>
          </a:xfrm>
          <a:prstGeom prst="rect">
            <a:avLst/>
          </a:prstGeom>
        </p:spPr>
        <p:txBody>
          <a:bodyPr lIns="0" tIns="0" rIns="0" bIns="0" rtlCol="0" anchor="t">
            <a:spAutoFit/>
          </a:bodyPr>
          <a:lstStyle/>
          <a:p>
            <a:pPr algn="just">
              <a:lnSpc>
                <a:spcPts val="2520"/>
              </a:lnSpc>
            </a:pPr>
            <a:endParaRPr/>
          </a:p>
          <a:p>
            <a:pPr marL="388622" lvl="1" indent="-194311" algn="just">
              <a:lnSpc>
                <a:spcPts val="2520"/>
              </a:lnSpc>
              <a:buFont typeface="Arial"/>
              <a:buChar char="•"/>
            </a:pPr>
            <a:r>
              <a:rPr lang="en-US" sz="1800">
                <a:solidFill>
                  <a:srgbClr val="000000"/>
                </a:solidFill>
                <a:latin typeface="Libre Baskerville"/>
              </a:rPr>
              <a:t>Hạn Chế:</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Thiết bị thu thập chưa phù hợp: Angten đa hướng thu sóng kém, tầm hoạt động ngắn nên việc thu thập gặp nhiều khó khăn. Việc sử dụng laptop cồng kềnh cũng là một bất lợi khi cần phải di chuyển nhiều khu vực trong thời gian dài.</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Thời gian thu thập chưa đủ lâu: lượng dữ liệu thu thập chưa đủ nhiều để có cái nhìn tổng quan về vấn đề an toàn mạng wifi tại khu vực.</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Chưa giải quyết được vấn đề trùng lặp mạng Wifi với các PMKID dành cho các client khác nhau: đây là nguyên nhân khiến thời gian cracking lâu nhưng hiệu suất đạt được lại không quá cáo.</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Bộ từ điển chưa bao hàm các ký tự đặc biệt: chưa thể tấn công các password có chứa ký tự đặc biệt.</a:t>
            </a: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Đánh Giá Kết Quả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588770"/>
            <a:ext cx="8733380" cy="5335905"/>
          </a:xfrm>
          <a:prstGeom prst="rect">
            <a:avLst/>
          </a:prstGeom>
        </p:spPr>
        <p:txBody>
          <a:bodyPr lIns="0" tIns="0" rIns="0" bIns="0" rtlCol="0" anchor="t">
            <a:spAutoFit/>
          </a:bodyPr>
          <a:lstStyle/>
          <a:p>
            <a:pPr marL="388622" lvl="1" indent="-194311" algn="just">
              <a:lnSpc>
                <a:spcPts val="2520"/>
              </a:lnSpc>
              <a:buFont typeface="Arial"/>
              <a:buChar char="•"/>
            </a:pPr>
            <a:r>
              <a:rPr lang="en-US" sz="1800">
                <a:solidFill>
                  <a:srgbClr val="000000"/>
                </a:solidFill>
                <a:latin typeface="Libre Baskerville"/>
              </a:rPr>
              <a:t>Hướng phát triển và cải thiện:</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Sử dụng angten định hướng và thiết bị nhỏ gọn: có thể tự chế tạo angten định hướng từ một số vật liệu đơn giản như ống đồng, ống nước theo dạng angten xương cá, giúp định hướng khu vực quét và thu thập nhiều data hơn; cải thiện kích thước thiết bị bằng cách laptop nhỏ hoặc máy tính bảng để việc di chuyển dễ dàng hơn.</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Tăng cường độ thu thập và thời gian thu thập: giúp lọc được nhiều PMKID thuộc nhiều mạng wifi hơn.</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Tiến hành viết code để lọc ra các PMKID có trùng AP mac từ đó tránh lặp lại các PMKID của cùng 1 mạng wifi, giúp giảm thời gian cracking.</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Tăng cường sức mạnh của bộ từ điển thông qua việc nghiên cứu và xây dựng dánh sách các password có chứa ký tự đặc biệt.</a:t>
            </a: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Đánh Giá Kết Quả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692784" y="7070121"/>
            <a:ext cx="3254943" cy="40640"/>
          </a:xfrm>
          <a:prstGeom prst="rect">
            <a:avLst/>
          </a:prstGeom>
          <a:solidFill>
            <a:srgbClr val="1D1B1E"/>
          </a:solidFill>
        </p:spPr>
      </p:sp>
      <p:sp>
        <p:nvSpPr>
          <p:cNvPr id="3" name="Freeform 3"/>
          <p:cNvSpPr/>
          <p:nvPr/>
        </p:nvSpPr>
        <p:spPr>
          <a:xfrm>
            <a:off x="237877" y="150526"/>
            <a:ext cx="1393620" cy="1141413"/>
          </a:xfrm>
          <a:custGeom>
            <a:avLst/>
            <a:gdLst/>
            <a:ahLst/>
            <a:cxnLst/>
            <a:rect l="l" t="t" r="r" b="b"/>
            <a:pathLst>
              <a:path w="1393620" h="1141413">
                <a:moveTo>
                  <a:pt x="0" y="0"/>
                </a:moveTo>
                <a:lnTo>
                  <a:pt x="1393620" y="0"/>
                </a:lnTo>
                <a:lnTo>
                  <a:pt x="1393620" y="1141413"/>
                </a:lnTo>
                <a:lnTo>
                  <a:pt x="0" y="1141413"/>
                </a:lnTo>
                <a:lnTo>
                  <a:pt x="0" y="0"/>
                </a:lnTo>
                <a:close/>
              </a:path>
            </a:pathLst>
          </a:custGeom>
          <a:blipFill>
            <a:blip r:embed="rId2"/>
            <a:stretch>
              <a:fillRect/>
            </a:stretch>
          </a:blipFill>
        </p:spPr>
      </p:sp>
      <p:sp>
        <p:nvSpPr>
          <p:cNvPr id="4" name="Freeform 4"/>
          <p:cNvSpPr/>
          <p:nvPr/>
        </p:nvSpPr>
        <p:spPr>
          <a:xfrm>
            <a:off x="8019035" y="-38472"/>
            <a:ext cx="1421488" cy="1820576"/>
          </a:xfrm>
          <a:custGeom>
            <a:avLst/>
            <a:gdLst/>
            <a:ahLst/>
            <a:cxnLst/>
            <a:rect l="l" t="t" r="r" b="b"/>
            <a:pathLst>
              <a:path w="1421488" h="1820576">
                <a:moveTo>
                  <a:pt x="0" y="0"/>
                </a:moveTo>
                <a:lnTo>
                  <a:pt x="1421488" y="0"/>
                </a:lnTo>
                <a:lnTo>
                  <a:pt x="1421488" y="1820576"/>
                </a:lnTo>
                <a:lnTo>
                  <a:pt x="0" y="1820576"/>
                </a:lnTo>
                <a:lnTo>
                  <a:pt x="0" y="0"/>
                </a:lnTo>
                <a:close/>
              </a:path>
            </a:pathLst>
          </a:custGeom>
          <a:blipFill>
            <a:blip r:embed="rId3"/>
            <a:stretch>
              <a:fillRect l="-30215" t="-162016" r="-416282" b="-164684"/>
            </a:stretch>
          </a:blipFill>
        </p:spPr>
      </p:sp>
      <p:sp>
        <p:nvSpPr>
          <p:cNvPr id="5" name="TextBox 5"/>
          <p:cNvSpPr txBox="1"/>
          <p:nvPr/>
        </p:nvSpPr>
        <p:spPr>
          <a:xfrm>
            <a:off x="2668369" y="1955618"/>
            <a:ext cx="4178903" cy="537845"/>
          </a:xfrm>
          <a:prstGeom prst="rect">
            <a:avLst/>
          </a:prstGeom>
        </p:spPr>
        <p:txBody>
          <a:bodyPr lIns="0" tIns="0" rIns="0" bIns="0" rtlCol="0" anchor="t">
            <a:spAutoFit/>
          </a:bodyPr>
          <a:lstStyle/>
          <a:p>
            <a:pPr algn="l">
              <a:lnSpc>
                <a:spcPts val="4480"/>
              </a:lnSpc>
            </a:pPr>
            <a:r>
              <a:rPr lang="en-US" sz="3200" spc="320">
                <a:solidFill>
                  <a:srgbClr val="1D1B1E"/>
                </a:solidFill>
                <a:latin typeface="Paytone One"/>
              </a:rPr>
              <a:t>BÁO CÁO CUỐI KÌ</a:t>
            </a:r>
          </a:p>
        </p:txBody>
      </p:sp>
      <p:sp>
        <p:nvSpPr>
          <p:cNvPr id="6" name="TextBox 6"/>
          <p:cNvSpPr txBox="1"/>
          <p:nvPr/>
        </p:nvSpPr>
        <p:spPr>
          <a:xfrm>
            <a:off x="1108942" y="2959122"/>
            <a:ext cx="7297757" cy="457200"/>
          </a:xfrm>
          <a:prstGeom prst="rect">
            <a:avLst/>
          </a:prstGeom>
        </p:spPr>
        <p:txBody>
          <a:bodyPr lIns="0" tIns="0" rIns="0" bIns="0" rtlCol="0" anchor="t">
            <a:spAutoFit/>
          </a:bodyPr>
          <a:lstStyle/>
          <a:p>
            <a:pPr algn="ctr">
              <a:lnSpc>
                <a:spcPts val="3600"/>
              </a:lnSpc>
            </a:pPr>
            <a:r>
              <a:rPr lang="en-US" sz="3000">
                <a:solidFill>
                  <a:srgbClr val="6C5336"/>
                </a:solidFill>
                <a:latin typeface="Libre Baskerville Bold"/>
              </a:rPr>
              <a:t>WIRELESS NETWORK SECURITY</a:t>
            </a:r>
          </a:p>
        </p:txBody>
      </p:sp>
      <p:sp>
        <p:nvSpPr>
          <p:cNvPr id="7" name="TextBox 7"/>
          <p:cNvSpPr txBox="1"/>
          <p:nvPr/>
        </p:nvSpPr>
        <p:spPr>
          <a:xfrm>
            <a:off x="788986" y="3644922"/>
            <a:ext cx="8233094" cy="956309"/>
          </a:xfrm>
          <a:prstGeom prst="rect">
            <a:avLst/>
          </a:prstGeom>
        </p:spPr>
        <p:txBody>
          <a:bodyPr lIns="0" tIns="0" rIns="0" bIns="0" rtlCol="0" anchor="t">
            <a:spAutoFit/>
          </a:bodyPr>
          <a:lstStyle/>
          <a:p>
            <a:pPr>
              <a:lnSpc>
                <a:spcPts val="3600"/>
              </a:lnSpc>
            </a:pPr>
            <a:r>
              <a:rPr lang="en-US" sz="3000">
                <a:solidFill>
                  <a:srgbClr val="6C5336"/>
                </a:solidFill>
                <a:latin typeface="Libre Baskerville Bold"/>
              </a:rPr>
              <a:t>PMKID ATTACK ON WPA/WPA2 WIFI</a:t>
            </a:r>
          </a:p>
          <a:p>
            <a:pPr algn="l">
              <a:lnSpc>
                <a:spcPts val="4290"/>
              </a:lnSpc>
            </a:pPr>
            <a:endParaRPr lang="en-US" sz="3000">
              <a:solidFill>
                <a:srgbClr val="6C5336"/>
              </a:solidFill>
              <a:latin typeface="Libre Baskerville Bold"/>
            </a:endParaRPr>
          </a:p>
        </p:txBody>
      </p:sp>
      <p:sp>
        <p:nvSpPr>
          <p:cNvPr id="8" name="TextBox 8"/>
          <p:cNvSpPr txBox="1"/>
          <p:nvPr/>
        </p:nvSpPr>
        <p:spPr>
          <a:xfrm>
            <a:off x="2764068" y="560348"/>
            <a:ext cx="4002168" cy="297180"/>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KHOA CÔNG NGHỆ THÔNG TIN</a:t>
            </a:r>
          </a:p>
        </p:txBody>
      </p:sp>
      <p:sp>
        <p:nvSpPr>
          <p:cNvPr id="9" name="TextBox 9"/>
          <p:cNvSpPr txBox="1"/>
          <p:nvPr/>
        </p:nvSpPr>
        <p:spPr>
          <a:xfrm>
            <a:off x="2796101" y="913971"/>
            <a:ext cx="3970136" cy="297180"/>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MÔN: MẬT MÃ HỌC ỨNG DỤNG</a:t>
            </a:r>
          </a:p>
        </p:txBody>
      </p:sp>
      <p:sp>
        <p:nvSpPr>
          <p:cNvPr id="10" name="TextBox 10"/>
          <p:cNvSpPr txBox="1"/>
          <p:nvPr/>
        </p:nvSpPr>
        <p:spPr>
          <a:xfrm>
            <a:off x="2249512" y="206726"/>
            <a:ext cx="5312043" cy="297180"/>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TRƯỜNG ĐH SƯ PHẠM KỸ THUẬT TPHCM</a:t>
            </a:r>
          </a:p>
        </p:txBody>
      </p:sp>
      <p:sp>
        <p:nvSpPr>
          <p:cNvPr id="11" name="AutoShape 11"/>
          <p:cNvSpPr/>
          <p:nvPr/>
        </p:nvSpPr>
        <p:spPr>
          <a:xfrm>
            <a:off x="2220778" y="1306226"/>
            <a:ext cx="5312043" cy="0"/>
          </a:xfrm>
          <a:prstGeom prst="line">
            <a:avLst/>
          </a:prstGeom>
          <a:ln w="28575" cap="rnd">
            <a:solidFill>
              <a:srgbClr val="000000"/>
            </a:solidFill>
            <a:prstDash val="sysDash"/>
            <a:headEnd type="none" w="sm" len="sm"/>
            <a:tailEnd type="none" w="sm" len="sm"/>
          </a:ln>
        </p:spPr>
      </p:sp>
      <p:sp>
        <p:nvSpPr>
          <p:cNvPr id="12" name="TextBox 12"/>
          <p:cNvSpPr txBox="1"/>
          <p:nvPr/>
        </p:nvSpPr>
        <p:spPr>
          <a:xfrm>
            <a:off x="652615" y="5267981"/>
            <a:ext cx="8505836" cy="330200"/>
          </a:xfrm>
          <a:prstGeom prst="rect">
            <a:avLst/>
          </a:prstGeom>
        </p:spPr>
        <p:txBody>
          <a:bodyPr lIns="0" tIns="0" rIns="0" bIns="0" rtlCol="0" anchor="t">
            <a:spAutoFit/>
          </a:bodyPr>
          <a:lstStyle/>
          <a:p>
            <a:pPr algn="l">
              <a:lnSpc>
                <a:spcPts val="2799"/>
              </a:lnSpc>
            </a:pPr>
            <a:r>
              <a:rPr lang="en-US" sz="1999">
                <a:solidFill>
                  <a:srgbClr val="1D1B1E"/>
                </a:solidFill>
                <a:latin typeface="Libre Baskerville Bold"/>
              </a:rPr>
              <a:t>Cảm ơn Thầy và các bạn đã lắng nghe phần báo cáo của nhóm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33344" y="1174762"/>
            <a:ext cx="9255424" cy="6161183"/>
            <a:chOff x="0" y="0"/>
            <a:chExt cx="12340565" cy="8214911"/>
          </a:xfrm>
        </p:grpSpPr>
        <p:sp>
          <p:nvSpPr>
            <p:cNvPr id="3" name="TextBox 3"/>
            <p:cNvSpPr txBox="1"/>
            <p:nvPr/>
          </p:nvSpPr>
          <p:spPr>
            <a:xfrm>
              <a:off x="131707" y="-38100"/>
              <a:ext cx="5755346" cy="483292"/>
            </a:xfrm>
            <a:prstGeom prst="rect">
              <a:avLst/>
            </a:prstGeom>
          </p:spPr>
          <p:txBody>
            <a:bodyPr lIns="0" tIns="0" rIns="0" bIns="0" rtlCol="0" anchor="t">
              <a:spAutoFit/>
            </a:bodyPr>
            <a:lstStyle/>
            <a:p>
              <a:pPr>
                <a:lnSpc>
                  <a:spcPts val="3121"/>
                </a:lnSpc>
              </a:pPr>
              <a:r>
                <a:rPr lang="en-US" sz="2229">
                  <a:solidFill>
                    <a:srgbClr val="000000"/>
                  </a:solidFill>
                  <a:latin typeface="Libre Baskerville Italics"/>
                </a:rPr>
                <a:t>          Các mục đích chính:</a:t>
              </a:r>
            </a:p>
          </p:txBody>
        </p:sp>
        <p:sp>
          <p:nvSpPr>
            <p:cNvPr id="4" name="TextBox 4"/>
            <p:cNvSpPr txBox="1"/>
            <p:nvPr/>
          </p:nvSpPr>
          <p:spPr>
            <a:xfrm>
              <a:off x="0" y="619945"/>
              <a:ext cx="12340565" cy="7594967"/>
            </a:xfrm>
            <a:prstGeom prst="rect">
              <a:avLst/>
            </a:prstGeom>
          </p:spPr>
          <p:txBody>
            <a:bodyPr lIns="0" tIns="0" rIns="0" bIns="0" rtlCol="0" anchor="t">
              <a:spAutoFit/>
            </a:bodyPr>
            <a:lstStyle/>
            <a:p>
              <a:pPr marL="926396" lvl="2" indent="-308799" algn="just">
                <a:lnSpc>
                  <a:spcPts val="3003"/>
                </a:lnSpc>
                <a:buFont typeface="Arial"/>
                <a:buChar char="⚬"/>
              </a:pPr>
              <a:r>
                <a:rPr lang="en-US" sz="2145">
                  <a:solidFill>
                    <a:srgbClr val="000000"/>
                  </a:solidFill>
                  <a:latin typeface="Libre Baskerville"/>
                </a:rPr>
                <a:t>Tìm hiểu về </a:t>
              </a:r>
              <a:r>
                <a:rPr lang="en-US" sz="2145">
                  <a:solidFill>
                    <a:srgbClr val="EB060B"/>
                  </a:solidFill>
                  <a:latin typeface="Libre Baskerville"/>
                </a:rPr>
                <a:t>khái niệm và cơ chế hoạt động</a:t>
              </a:r>
              <a:r>
                <a:rPr lang="en-US" sz="2145">
                  <a:solidFill>
                    <a:srgbClr val="000000"/>
                  </a:solidFill>
                  <a:latin typeface="Libre Baskerville"/>
                </a:rPr>
                <a:t> của mạng Wifi nói chung và mạng Wifi WPA/WPA2-PSK nói riêng.</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Tìm hiểu các </a:t>
              </a:r>
              <a:r>
                <a:rPr lang="en-US" sz="2145">
                  <a:solidFill>
                    <a:srgbClr val="EB060B"/>
                  </a:solidFill>
                  <a:latin typeface="Libre Baskerville"/>
                </a:rPr>
                <a:t>nguy cơ gây mất an toàn thông tin</a:t>
              </a:r>
              <a:r>
                <a:rPr lang="en-US" sz="2145">
                  <a:solidFill>
                    <a:srgbClr val="000000"/>
                  </a:solidFill>
                  <a:latin typeface="Libre Baskerville"/>
                </a:rPr>
                <a:t> trong mạng Wifi.</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Tìm hiểu và thực hiện</a:t>
              </a:r>
              <a:r>
                <a:rPr lang="en-US" sz="2145">
                  <a:solidFill>
                    <a:srgbClr val="EB060B"/>
                  </a:solidFill>
                  <a:latin typeface="Libre Baskerville"/>
                </a:rPr>
                <a:t> kỹ thuật PMKID Attack</a:t>
              </a:r>
              <a:r>
                <a:rPr lang="en-US" sz="2145">
                  <a:solidFill>
                    <a:srgbClr val="000000"/>
                  </a:solidFill>
                  <a:latin typeface="Libre Baskerville"/>
                </a:rPr>
                <a:t> đối với Wifi WPA/WPA2-PSK.</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Nghiên cứu về </a:t>
              </a:r>
              <a:r>
                <a:rPr lang="en-US" sz="2145">
                  <a:solidFill>
                    <a:srgbClr val="EB060B"/>
                  </a:solidFill>
                  <a:latin typeface="Libre Baskerville"/>
                </a:rPr>
                <a:t>tâm lí học trong việc đặt mật khẩu</a:t>
              </a:r>
              <a:r>
                <a:rPr lang="en-US" sz="2145">
                  <a:solidFill>
                    <a:srgbClr val="000000"/>
                  </a:solidFill>
                  <a:latin typeface="Libre Baskerville"/>
                </a:rPr>
                <a:t> của các mạng Wifi hộ gia đình.</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Đề xuất các </a:t>
              </a:r>
              <a:r>
                <a:rPr lang="en-US" sz="2145">
                  <a:solidFill>
                    <a:srgbClr val="EB060B"/>
                  </a:solidFill>
                  <a:latin typeface="Libre Baskerville"/>
                </a:rPr>
                <a:t>giải pháp </a:t>
              </a:r>
              <a:r>
                <a:rPr lang="en-US" sz="2145">
                  <a:solidFill>
                    <a:srgbClr val="000000"/>
                  </a:solidFill>
                  <a:latin typeface="Libre Baskerville"/>
                </a:rPr>
                <a:t>đảm bảo an toàn thông tin cho mạng wifi.</a:t>
              </a:r>
            </a:p>
            <a:p>
              <a:pPr algn="just">
                <a:lnSpc>
                  <a:spcPts val="3003"/>
                </a:lnSpc>
              </a:pPr>
              <a:endParaRPr lang="en-US" sz="2145">
                <a:solidFill>
                  <a:srgbClr val="000000"/>
                </a:solidFill>
                <a:latin typeface="Libre Baskerville"/>
              </a:endParaRPr>
            </a:p>
          </p:txBody>
        </p:sp>
      </p:grpSp>
      <p:sp>
        <p:nvSpPr>
          <p:cNvPr id="5" name="Freeform 5"/>
          <p:cNvSpPr/>
          <p:nvPr/>
        </p:nvSpPr>
        <p:spPr>
          <a:xfrm>
            <a:off x="855295" y="0"/>
            <a:ext cx="1189906" cy="1174762"/>
          </a:xfrm>
          <a:custGeom>
            <a:avLst/>
            <a:gdLst/>
            <a:ahLst/>
            <a:cxnLst/>
            <a:rect l="l" t="t" r="r" b="b"/>
            <a:pathLst>
              <a:path w="1189906" h="1174762">
                <a:moveTo>
                  <a:pt x="0" y="0"/>
                </a:moveTo>
                <a:lnTo>
                  <a:pt x="1189906" y="0"/>
                </a:lnTo>
                <a:lnTo>
                  <a:pt x="1189906" y="1174762"/>
                </a:lnTo>
                <a:lnTo>
                  <a:pt x="0" y="1174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60950" y="256194"/>
            <a:ext cx="4631701"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Mục tiêu nghiên cứu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335082" y="151755"/>
            <a:ext cx="973743" cy="973743"/>
          </a:xfrm>
          <a:custGeom>
            <a:avLst/>
            <a:gdLst/>
            <a:ahLst/>
            <a:cxnLst/>
            <a:rect l="l" t="t" r="r" b="b"/>
            <a:pathLst>
              <a:path w="973743" h="973743">
                <a:moveTo>
                  <a:pt x="0" y="0"/>
                </a:moveTo>
                <a:lnTo>
                  <a:pt x="973743" y="0"/>
                </a:lnTo>
                <a:lnTo>
                  <a:pt x="973743" y="973743"/>
                </a:lnTo>
                <a:lnTo>
                  <a:pt x="0" y="973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10013" y="283149"/>
            <a:ext cx="7834336"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Thời gian và phạm vi nghiên cứu</a:t>
            </a:r>
          </a:p>
        </p:txBody>
      </p:sp>
      <p:sp>
        <p:nvSpPr>
          <p:cNvPr id="4" name="TextBox 4"/>
          <p:cNvSpPr txBox="1"/>
          <p:nvPr/>
        </p:nvSpPr>
        <p:spPr>
          <a:xfrm>
            <a:off x="731520" y="1525548"/>
            <a:ext cx="7873448" cy="1271358"/>
          </a:xfrm>
          <a:prstGeom prst="rect">
            <a:avLst/>
          </a:prstGeom>
        </p:spPr>
        <p:txBody>
          <a:bodyPr lIns="0" tIns="0" rIns="0" bIns="0" rtlCol="0" anchor="t">
            <a:spAutoFit/>
          </a:bodyPr>
          <a:lstStyle/>
          <a:p>
            <a:pPr algn="just">
              <a:lnSpc>
                <a:spcPts val="3425"/>
              </a:lnSpc>
            </a:pPr>
            <a:r>
              <a:rPr lang="en-US" sz="2446">
                <a:solidFill>
                  <a:srgbClr val="000000"/>
                </a:solidFill>
                <a:latin typeface="Libre Baskerville Italics"/>
              </a:rPr>
              <a:t>Về thời gian: </a:t>
            </a:r>
          </a:p>
          <a:p>
            <a:pPr algn="just">
              <a:lnSpc>
                <a:spcPts val="3425"/>
              </a:lnSpc>
            </a:pPr>
            <a:r>
              <a:rPr lang="en-US" sz="2446">
                <a:solidFill>
                  <a:srgbClr val="000000"/>
                </a:solidFill>
                <a:latin typeface="Libre Baskerville"/>
              </a:rPr>
              <a:t>Dự án được tiến hành từ đầu tháng 03/2024-giữa tháng 04-2024</a:t>
            </a:r>
          </a:p>
        </p:txBody>
      </p:sp>
      <p:sp>
        <p:nvSpPr>
          <p:cNvPr id="5" name="TextBox 5"/>
          <p:cNvSpPr txBox="1"/>
          <p:nvPr/>
        </p:nvSpPr>
        <p:spPr>
          <a:xfrm>
            <a:off x="731520" y="3197642"/>
            <a:ext cx="7873448" cy="2557145"/>
          </a:xfrm>
          <a:prstGeom prst="rect">
            <a:avLst/>
          </a:prstGeom>
        </p:spPr>
        <p:txBody>
          <a:bodyPr lIns="0" tIns="0" rIns="0" bIns="0" rtlCol="0" anchor="t">
            <a:spAutoFit/>
          </a:bodyPr>
          <a:lstStyle/>
          <a:p>
            <a:pPr algn="just">
              <a:lnSpc>
                <a:spcPts val="3430"/>
              </a:lnSpc>
            </a:pPr>
            <a:r>
              <a:rPr lang="en-US" sz="2450">
                <a:solidFill>
                  <a:srgbClr val="000000"/>
                </a:solidFill>
                <a:latin typeface="Libre Baskerville Italics"/>
              </a:rPr>
              <a:t>Về phạm vi nghiên cứu:</a:t>
            </a:r>
          </a:p>
          <a:p>
            <a:pPr algn="just">
              <a:lnSpc>
                <a:spcPts val="3430"/>
              </a:lnSpc>
            </a:pPr>
            <a:r>
              <a:rPr lang="en-US" sz="2450">
                <a:solidFill>
                  <a:srgbClr val="000000"/>
                </a:solidFill>
                <a:latin typeface="Libre Baskerville"/>
              </a:rPr>
              <a:t>Nghiên cứu liên quan tới vấn đề </a:t>
            </a:r>
            <a:r>
              <a:rPr lang="en-US" sz="2450">
                <a:solidFill>
                  <a:srgbClr val="EB060B"/>
                </a:solidFill>
                <a:latin typeface="Libre Baskerville"/>
              </a:rPr>
              <a:t>bảo mật mạng wifi và wifi WPA/WPA2-PSK</a:t>
            </a:r>
            <a:r>
              <a:rPr lang="en-US" sz="2450">
                <a:solidFill>
                  <a:srgbClr val="000000"/>
                </a:solidFill>
                <a:latin typeface="Libre Baskerville"/>
              </a:rPr>
              <a:t>. Nguồn dữ liệu được thu thập từ các mạng wifi quanh trường đại học Sư Phạm Kỹ Thuật thành phố HCM và một số khu vực khác ở Thủ Đức.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280157" y="0"/>
            <a:ext cx="1867240" cy="1052444"/>
          </a:xfrm>
          <a:custGeom>
            <a:avLst/>
            <a:gdLst/>
            <a:ahLst/>
            <a:cxnLst/>
            <a:rect l="l" t="t" r="r" b="b"/>
            <a:pathLst>
              <a:path w="1867240" h="1052444">
                <a:moveTo>
                  <a:pt x="0" y="0"/>
                </a:moveTo>
                <a:lnTo>
                  <a:pt x="1867240" y="0"/>
                </a:lnTo>
                <a:lnTo>
                  <a:pt x="1867240" y="1052444"/>
                </a:lnTo>
                <a:lnTo>
                  <a:pt x="0" y="105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07349" y="328442"/>
            <a:ext cx="5758851"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Phương pháp nghiên cứu</a:t>
            </a:r>
          </a:p>
        </p:txBody>
      </p:sp>
      <p:sp>
        <p:nvSpPr>
          <p:cNvPr id="4" name="TextBox 4"/>
          <p:cNvSpPr txBox="1"/>
          <p:nvPr/>
        </p:nvSpPr>
        <p:spPr>
          <a:xfrm>
            <a:off x="636270" y="1194582"/>
            <a:ext cx="8470606" cy="76327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Nhóm sử dụng kết hợp nhiều phương pháp để phát triển dự án: </a:t>
            </a:r>
          </a:p>
        </p:txBody>
      </p:sp>
      <p:sp>
        <p:nvSpPr>
          <p:cNvPr id="5" name="TextBox 5"/>
          <p:cNvSpPr txBox="1"/>
          <p:nvPr/>
        </p:nvSpPr>
        <p:spPr>
          <a:xfrm>
            <a:off x="688360" y="2122121"/>
            <a:ext cx="2569488" cy="379730"/>
          </a:xfrm>
          <a:prstGeom prst="rect">
            <a:avLst/>
          </a:prstGeom>
        </p:spPr>
        <p:txBody>
          <a:bodyPr lIns="0" tIns="0" rIns="0" bIns="0" rtlCol="0" anchor="t">
            <a:spAutoFit/>
          </a:bodyPr>
          <a:lstStyle/>
          <a:p>
            <a:pPr algn="ctr">
              <a:lnSpc>
                <a:spcPts val="3219"/>
              </a:lnSpc>
            </a:pPr>
            <a:r>
              <a:rPr lang="en-US" sz="2299">
                <a:solidFill>
                  <a:srgbClr val="000000"/>
                </a:solidFill>
                <a:latin typeface="Libre Baskerville Italics"/>
              </a:rPr>
              <a:t>Phân tích tổng hợp</a:t>
            </a:r>
          </a:p>
        </p:txBody>
      </p:sp>
      <p:sp>
        <p:nvSpPr>
          <p:cNvPr id="6" name="TextBox 6"/>
          <p:cNvSpPr txBox="1"/>
          <p:nvPr/>
        </p:nvSpPr>
        <p:spPr>
          <a:xfrm>
            <a:off x="707946" y="3872195"/>
            <a:ext cx="2339816" cy="379730"/>
          </a:xfrm>
          <a:prstGeom prst="rect">
            <a:avLst/>
          </a:prstGeom>
        </p:spPr>
        <p:txBody>
          <a:bodyPr lIns="0" tIns="0" rIns="0" bIns="0" rtlCol="0" anchor="t">
            <a:spAutoFit/>
          </a:bodyPr>
          <a:lstStyle/>
          <a:p>
            <a:pPr algn="ctr">
              <a:lnSpc>
                <a:spcPts val="3219"/>
              </a:lnSpc>
            </a:pPr>
            <a:r>
              <a:rPr lang="en-US" sz="2299">
                <a:solidFill>
                  <a:srgbClr val="000000"/>
                </a:solidFill>
                <a:latin typeface="Libre Baskerville Italics"/>
              </a:rPr>
              <a:t>So sánh, thống kê</a:t>
            </a:r>
          </a:p>
        </p:txBody>
      </p:sp>
      <p:sp>
        <p:nvSpPr>
          <p:cNvPr id="7" name="TextBox 7"/>
          <p:cNvSpPr txBox="1"/>
          <p:nvPr/>
        </p:nvSpPr>
        <p:spPr>
          <a:xfrm>
            <a:off x="636270" y="2756500"/>
            <a:ext cx="8385810" cy="1153795"/>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Nhằm nêu ra các </a:t>
            </a:r>
            <a:r>
              <a:rPr lang="en-US" sz="2199">
                <a:solidFill>
                  <a:srgbClr val="EB060B"/>
                </a:solidFill>
                <a:latin typeface="Libre Baskerville"/>
              </a:rPr>
              <a:t>đặc điểm và vấn đề cốt lõi</a:t>
            </a:r>
            <a:r>
              <a:rPr lang="en-US" sz="2199">
                <a:solidFill>
                  <a:srgbClr val="000000"/>
                </a:solidFill>
                <a:latin typeface="Libre Baskerville"/>
              </a:rPr>
              <a:t> trong việc bảo mật mạng Wifi và đề xuất giải pháp</a:t>
            </a:r>
          </a:p>
          <a:p>
            <a:pPr algn="just">
              <a:lnSpc>
                <a:spcPts val="3079"/>
              </a:lnSpc>
            </a:pPr>
            <a:endParaRPr lang="en-US" sz="2199">
              <a:solidFill>
                <a:srgbClr val="000000"/>
              </a:solidFill>
              <a:latin typeface="Libre Baskerville"/>
            </a:endParaRPr>
          </a:p>
        </p:txBody>
      </p:sp>
      <p:sp>
        <p:nvSpPr>
          <p:cNvPr id="8" name="TextBox 8"/>
          <p:cNvSpPr txBox="1"/>
          <p:nvPr/>
        </p:nvSpPr>
        <p:spPr>
          <a:xfrm>
            <a:off x="641497" y="4540215"/>
            <a:ext cx="8470606" cy="154432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Ứng dụng trong việc phân tích khía cạnh </a:t>
            </a:r>
            <a:r>
              <a:rPr lang="en-US" sz="2199">
                <a:solidFill>
                  <a:srgbClr val="EB060B"/>
                </a:solidFill>
                <a:latin typeface="Libre Baskerville"/>
              </a:rPr>
              <a:t>tâm lí học</a:t>
            </a:r>
            <a:r>
              <a:rPr lang="en-US" sz="2199">
                <a:solidFill>
                  <a:srgbClr val="000000"/>
                </a:solidFill>
                <a:latin typeface="Libre Baskerville"/>
              </a:rPr>
              <a:t> của người dùng khi </a:t>
            </a:r>
            <a:r>
              <a:rPr lang="en-US" sz="2199">
                <a:solidFill>
                  <a:srgbClr val="EB060B"/>
                </a:solidFill>
                <a:latin typeface="Libre Baskerville"/>
              </a:rPr>
              <a:t>đặt mật khẩu </a:t>
            </a:r>
            <a:r>
              <a:rPr lang="en-US" sz="2199">
                <a:solidFill>
                  <a:srgbClr val="000000"/>
                </a:solidFill>
                <a:latin typeface="Libre Baskerville"/>
              </a:rPr>
              <a:t>tại các wifi gia đình và từ đó làm nền tảng cho việc khai thác tấn công dựa trên PMKID</a:t>
            </a:r>
          </a:p>
          <a:p>
            <a:pPr algn="just">
              <a:lnSpc>
                <a:spcPts val="3079"/>
              </a:lnSpc>
            </a:pPr>
            <a:endParaRPr lang="en-US" sz="2199">
              <a:solidFill>
                <a:srgbClr val="000000"/>
              </a:solidFill>
              <a:latin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636270" y="323580"/>
            <a:ext cx="7834336"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Giai đoạn thực hiện</a:t>
            </a:r>
          </a:p>
        </p:txBody>
      </p:sp>
      <p:sp>
        <p:nvSpPr>
          <p:cNvPr id="3" name="TextBox 3"/>
          <p:cNvSpPr txBox="1"/>
          <p:nvPr/>
        </p:nvSpPr>
        <p:spPr>
          <a:xfrm>
            <a:off x="636270" y="1124579"/>
            <a:ext cx="2668786" cy="372745"/>
          </a:xfrm>
          <a:prstGeom prst="rect">
            <a:avLst/>
          </a:prstGeom>
        </p:spPr>
        <p:txBody>
          <a:bodyPr lIns="0" tIns="0" rIns="0" bIns="0" rtlCol="0" anchor="t">
            <a:spAutoFit/>
          </a:bodyPr>
          <a:lstStyle/>
          <a:p>
            <a:pPr marL="474979" lvl="1" indent="-237490">
              <a:lnSpc>
                <a:spcPts val="3079"/>
              </a:lnSpc>
              <a:buAutoNum type="arabicPeriod"/>
            </a:pPr>
            <a:r>
              <a:rPr lang="en-US" sz="2199">
                <a:solidFill>
                  <a:srgbClr val="000000"/>
                </a:solidFill>
                <a:latin typeface="Libre Baskerville"/>
              </a:rPr>
              <a:t>Tìm hiểu đề tài</a:t>
            </a:r>
          </a:p>
        </p:txBody>
      </p:sp>
      <p:sp>
        <p:nvSpPr>
          <p:cNvPr id="4" name="TextBox 4"/>
          <p:cNvSpPr txBox="1"/>
          <p:nvPr/>
        </p:nvSpPr>
        <p:spPr>
          <a:xfrm>
            <a:off x="884459" y="3175817"/>
            <a:ext cx="6795088"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2.Kiểm nghiệm tính khả thi của dự án</a:t>
            </a:r>
          </a:p>
        </p:txBody>
      </p:sp>
      <p:sp>
        <p:nvSpPr>
          <p:cNvPr id="5" name="TextBox 5"/>
          <p:cNvSpPr txBox="1"/>
          <p:nvPr/>
        </p:nvSpPr>
        <p:spPr>
          <a:xfrm>
            <a:off x="884459" y="3630001"/>
            <a:ext cx="5073611"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3. Họp nhóm và xây dựng kế hoạch</a:t>
            </a:r>
          </a:p>
        </p:txBody>
      </p:sp>
      <p:sp>
        <p:nvSpPr>
          <p:cNvPr id="6" name="TextBox 6"/>
          <p:cNvSpPr txBox="1"/>
          <p:nvPr/>
        </p:nvSpPr>
        <p:spPr>
          <a:xfrm>
            <a:off x="902200" y="4097996"/>
            <a:ext cx="4118253"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a:rPr>
              <a:t>4. Thực hiện dự án ứng dụng</a:t>
            </a:r>
          </a:p>
        </p:txBody>
      </p:sp>
      <p:sp>
        <p:nvSpPr>
          <p:cNvPr id="7" name="TextBox 7"/>
          <p:cNvSpPr txBox="1"/>
          <p:nvPr/>
        </p:nvSpPr>
        <p:spPr>
          <a:xfrm>
            <a:off x="902200" y="6210935"/>
            <a:ext cx="2942392"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a:rPr>
              <a:t>5. Viết báo cáo dự án</a:t>
            </a:r>
          </a:p>
        </p:txBody>
      </p:sp>
      <p:sp>
        <p:nvSpPr>
          <p:cNvPr id="8" name="TextBox 8"/>
          <p:cNvSpPr txBox="1"/>
          <p:nvPr/>
        </p:nvSpPr>
        <p:spPr>
          <a:xfrm>
            <a:off x="1248826" y="1544088"/>
            <a:ext cx="5118113" cy="2269052"/>
          </a:xfrm>
          <a:prstGeom prst="rect">
            <a:avLst/>
          </a:prstGeom>
        </p:spPr>
        <p:txBody>
          <a:bodyPr lIns="0" tIns="0" rIns="0" bIns="0" rtlCol="0" anchor="t">
            <a:spAutoFit/>
          </a:bodyPr>
          <a:lstStyle/>
          <a:p>
            <a:pPr algn="just">
              <a:lnSpc>
                <a:spcPts val="3034"/>
              </a:lnSpc>
            </a:pPr>
            <a:r>
              <a:rPr lang="en-US" sz="2167">
                <a:solidFill>
                  <a:srgbClr val="000000"/>
                </a:solidFill>
                <a:latin typeface="Libre Baskerville"/>
              </a:rPr>
              <a:t>1.1 Tổng quan</a:t>
            </a:r>
          </a:p>
          <a:p>
            <a:pPr algn="just">
              <a:lnSpc>
                <a:spcPts val="3034"/>
              </a:lnSpc>
            </a:pPr>
            <a:r>
              <a:rPr lang="en-US" sz="2167">
                <a:solidFill>
                  <a:srgbClr val="000000"/>
                </a:solidFill>
                <a:latin typeface="Libre Baskerville"/>
              </a:rPr>
              <a:t>1.2 Cơ sở lý thuyết</a:t>
            </a:r>
          </a:p>
          <a:p>
            <a:pPr algn="just">
              <a:lnSpc>
                <a:spcPts val="3034"/>
              </a:lnSpc>
            </a:pPr>
            <a:r>
              <a:rPr lang="en-US" sz="2167">
                <a:solidFill>
                  <a:srgbClr val="000000"/>
                </a:solidFill>
                <a:latin typeface="Libre Baskerville"/>
              </a:rPr>
              <a:t>1.3 Cơ sở thực tiễn</a:t>
            </a:r>
          </a:p>
          <a:p>
            <a:pPr algn="just">
              <a:lnSpc>
                <a:spcPts val="3034"/>
              </a:lnSpc>
            </a:pPr>
            <a:r>
              <a:rPr lang="en-US" sz="2167">
                <a:solidFill>
                  <a:srgbClr val="000000"/>
                </a:solidFill>
                <a:latin typeface="Libre Baskerville"/>
              </a:rPr>
              <a:t>1.4 Triển khai ứng dụng thực tế</a:t>
            </a:r>
          </a:p>
          <a:p>
            <a:pPr algn="just">
              <a:lnSpc>
                <a:spcPts val="3034"/>
              </a:lnSpc>
            </a:pPr>
            <a:endParaRPr lang="en-US" sz="2167">
              <a:solidFill>
                <a:srgbClr val="000000"/>
              </a:solidFill>
              <a:latin typeface="Libre Baskerville"/>
            </a:endParaRPr>
          </a:p>
          <a:p>
            <a:pPr algn="just">
              <a:lnSpc>
                <a:spcPts val="3034"/>
              </a:lnSpc>
            </a:pPr>
            <a:endParaRPr lang="en-US" sz="2167">
              <a:solidFill>
                <a:srgbClr val="000000"/>
              </a:solidFill>
              <a:latin typeface="Libre Baskerville"/>
            </a:endParaRPr>
          </a:p>
        </p:txBody>
      </p:sp>
      <p:sp>
        <p:nvSpPr>
          <p:cNvPr id="9" name="TextBox 9"/>
          <p:cNvSpPr txBox="1"/>
          <p:nvPr/>
        </p:nvSpPr>
        <p:spPr>
          <a:xfrm>
            <a:off x="1248826" y="4565991"/>
            <a:ext cx="8914857" cy="2325370"/>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4.1 Thu thập và xử lý số liệu</a:t>
            </a:r>
          </a:p>
          <a:p>
            <a:pPr>
              <a:lnSpc>
                <a:spcPts val="3079"/>
              </a:lnSpc>
            </a:pPr>
            <a:r>
              <a:rPr lang="en-US" sz="2199">
                <a:solidFill>
                  <a:srgbClr val="000000"/>
                </a:solidFill>
                <a:latin typeface="Libre Baskerville"/>
              </a:rPr>
              <a:t>4.2 Nghiên cứu về tâm lý học trong việc thiết lập mật khẩu</a:t>
            </a:r>
          </a:p>
          <a:p>
            <a:pPr>
              <a:lnSpc>
                <a:spcPts val="3079"/>
              </a:lnSpc>
            </a:pPr>
            <a:r>
              <a:rPr lang="en-US" sz="2199">
                <a:solidFill>
                  <a:srgbClr val="000000"/>
                </a:solidFill>
                <a:latin typeface="Libre Baskerville"/>
              </a:rPr>
              <a:t>4.3 Thiết kế bộ từ điển phục vụ tấn công vét cạn</a:t>
            </a:r>
          </a:p>
          <a:p>
            <a:pPr>
              <a:lnSpc>
                <a:spcPts val="3079"/>
              </a:lnSpc>
            </a:pPr>
            <a:r>
              <a:rPr lang="en-US" sz="2199">
                <a:solidFill>
                  <a:srgbClr val="000000"/>
                </a:solidFill>
                <a:latin typeface="Libre Baskerville"/>
              </a:rPr>
              <a:t>4.4 Tiến hành tấn công vét cạn offline</a:t>
            </a:r>
          </a:p>
          <a:p>
            <a:pPr>
              <a:lnSpc>
                <a:spcPts val="3079"/>
              </a:lnSpc>
            </a:pPr>
            <a:endParaRPr lang="en-US" sz="2199">
              <a:solidFill>
                <a:srgbClr val="000000"/>
              </a:solidFill>
              <a:latin typeface="Libre Baskerville"/>
            </a:endParaRPr>
          </a:p>
          <a:p>
            <a:pPr>
              <a:lnSpc>
                <a:spcPts val="3079"/>
              </a:lnSpc>
            </a:pPr>
            <a:endParaRPr lang="en-US" sz="2199">
              <a:solidFill>
                <a:srgbClr val="000000"/>
              </a:solidFill>
              <a:latin typeface="Libre Baskerville"/>
            </a:endParaRPr>
          </a:p>
        </p:txBody>
      </p:sp>
      <p:sp>
        <p:nvSpPr>
          <p:cNvPr id="10" name="TextBox 10"/>
          <p:cNvSpPr txBox="1"/>
          <p:nvPr/>
        </p:nvSpPr>
        <p:spPr>
          <a:xfrm>
            <a:off x="3498091" y="1124579"/>
            <a:ext cx="2955846"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Tháng 3 - đầu tháng 4</a:t>
            </a:r>
          </a:p>
        </p:txBody>
      </p:sp>
      <p:sp>
        <p:nvSpPr>
          <p:cNvPr id="11" name="TextBox 11"/>
          <p:cNvSpPr txBox="1"/>
          <p:nvPr/>
        </p:nvSpPr>
        <p:spPr>
          <a:xfrm>
            <a:off x="6470010" y="3162006"/>
            <a:ext cx="977741"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1/4-2/4</a:t>
            </a:r>
          </a:p>
        </p:txBody>
      </p:sp>
      <p:sp>
        <p:nvSpPr>
          <p:cNvPr id="12" name="TextBox 12"/>
          <p:cNvSpPr txBox="1"/>
          <p:nvPr/>
        </p:nvSpPr>
        <p:spPr>
          <a:xfrm>
            <a:off x="6232540" y="3607717"/>
            <a:ext cx="442793"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3/4</a:t>
            </a:r>
          </a:p>
        </p:txBody>
      </p:sp>
      <p:sp>
        <p:nvSpPr>
          <p:cNvPr id="13" name="TextBox 13"/>
          <p:cNvSpPr txBox="1"/>
          <p:nvPr/>
        </p:nvSpPr>
        <p:spPr>
          <a:xfrm>
            <a:off x="5143208" y="4050371"/>
            <a:ext cx="1126093"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4/4-14/4</a:t>
            </a:r>
          </a:p>
        </p:txBody>
      </p:sp>
      <p:sp>
        <p:nvSpPr>
          <p:cNvPr id="14" name="TextBox 14"/>
          <p:cNvSpPr txBox="1"/>
          <p:nvPr/>
        </p:nvSpPr>
        <p:spPr>
          <a:xfrm>
            <a:off x="3913120" y="6210935"/>
            <a:ext cx="1280636"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15/4-21/4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151130"/>
            <a:ext cx="7834336"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Kết quả đạt được</a:t>
            </a:r>
          </a:p>
        </p:txBody>
      </p:sp>
      <p:sp>
        <p:nvSpPr>
          <p:cNvPr id="3" name="TextBox 3"/>
          <p:cNvSpPr txBox="1"/>
          <p:nvPr/>
        </p:nvSpPr>
        <p:spPr>
          <a:xfrm>
            <a:off x="762429" y="1023104"/>
            <a:ext cx="5859141"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Lý thuyết nền tảng về Wireless Security </a:t>
            </a:r>
          </a:p>
        </p:txBody>
      </p:sp>
      <p:sp>
        <p:nvSpPr>
          <p:cNvPr id="4" name="TextBox 4"/>
          <p:cNvSpPr txBox="1"/>
          <p:nvPr/>
        </p:nvSpPr>
        <p:spPr>
          <a:xfrm>
            <a:off x="762429" y="1691124"/>
            <a:ext cx="5859141" cy="76327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Bộ wordlist phù hợp với hành vi đặt mật khẩu của người Việt Nam</a:t>
            </a:r>
          </a:p>
        </p:txBody>
      </p:sp>
      <p:sp>
        <p:nvSpPr>
          <p:cNvPr id="5" name="TextBox 5"/>
          <p:cNvSpPr txBox="1"/>
          <p:nvPr/>
        </p:nvSpPr>
        <p:spPr>
          <a:xfrm>
            <a:off x="774300" y="2945089"/>
            <a:ext cx="5847271"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Tool crack thủ công</a:t>
            </a:r>
          </a:p>
        </p:txBody>
      </p:sp>
      <p:sp>
        <p:nvSpPr>
          <p:cNvPr id="6" name="TextBox 6"/>
          <p:cNvSpPr txBox="1"/>
          <p:nvPr/>
        </p:nvSpPr>
        <p:spPr>
          <a:xfrm>
            <a:off x="731520" y="5526682"/>
            <a:ext cx="5890050" cy="76327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Đề xuất những giải pháp giúp đảm bảo an toàn thông tin trong wireless network</a:t>
            </a:r>
          </a:p>
        </p:txBody>
      </p:sp>
      <p:sp>
        <p:nvSpPr>
          <p:cNvPr id="7" name="TextBox 7"/>
          <p:cNvSpPr txBox="1"/>
          <p:nvPr/>
        </p:nvSpPr>
        <p:spPr>
          <a:xfrm>
            <a:off x="762429" y="3713121"/>
            <a:ext cx="5517714"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Triển khai tấn công PMKID:</a:t>
            </a:r>
          </a:p>
        </p:txBody>
      </p:sp>
      <p:sp>
        <p:nvSpPr>
          <p:cNvPr id="8" name="TextBox 8"/>
          <p:cNvSpPr txBox="1"/>
          <p:nvPr/>
        </p:nvSpPr>
        <p:spPr>
          <a:xfrm>
            <a:off x="1375244" y="4285892"/>
            <a:ext cx="5246327"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Số lượng PMKID thu hoạch được</a:t>
            </a:r>
          </a:p>
        </p:txBody>
      </p:sp>
      <p:sp>
        <p:nvSpPr>
          <p:cNvPr id="9" name="TextBox 9"/>
          <p:cNvSpPr txBox="1"/>
          <p:nvPr/>
        </p:nvSpPr>
        <p:spPr>
          <a:xfrm>
            <a:off x="1375244" y="4858662"/>
            <a:ext cx="4941808" cy="372745"/>
          </a:xfrm>
          <a:prstGeom prst="rect">
            <a:avLst/>
          </a:prstGeom>
        </p:spPr>
        <p:txBody>
          <a:bodyPr lIns="0" tIns="0" rIns="0" bIns="0" rtlCol="0" anchor="t">
            <a:spAutoFit/>
          </a:bodyPr>
          <a:lstStyle/>
          <a:p>
            <a:pPr marL="0" lvl="0" indent="0">
              <a:lnSpc>
                <a:spcPts val="3079"/>
              </a:lnSpc>
              <a:spcBef>
                <a:spcPct val="0"/>
              </a:spcBef>
            </a:pPr>
            <a:r>
              <a:rPr lang="en-US" sz="2199">
                <a:solidFill>
                  <a:srgbClr val="000000"/>
                </a:solidFill>
                <a:latin typeface="Libre Baskerville"/>
              </a:rPr>
              <a:t>Tỉ lệ crack thành công mật khẩu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4209</Words>
  <Application>Microsoft Office PowerPoint</Application>
  <PresentationFormat>Custom</PresentationFormat>
  <Paragraphs>271</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Libre Baskerville</vt:lpstr>
      <vt:lpstr>Paytone One</vt:lpstr>
      <vt:lpstr>Calibri</vt:lpstr>
      <vt:lpstr>Libre Baskerville Italics</vt:lpstr>
      <vt:lpstr>Arial</vt:lpstr>
      <vt:lpstr>Libre Baskerville Bold</vt:lpstr>
      <vt:lpstr>Faustina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DeTai_16</dc:title>
  <cp:lastModifiedBy>Thang Loi</cp:lastModifiedBy>
  <cp:revision>4</cp:revision>
  <dcterms:created xsi:type="dcterms:W3CDTF">2006-08-16T00:00:00Z</dcterms:created>
  <dcterms:modified xsi:type="dcterms:W3CDTF">2024-05-16T12:49:38Z</dcterms:modified>
  <dc:identifier>DAGDD5nihSc</dc:identifier>
</cp:coreProperties>
</file>